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heme/themeOverride1.xml" ContentType="application/vnd.openxmlformats-officedocument.themeOverride+xml"/>
  <Override PartName="/ppt/tags/tag54.xml" ContentType="application/vnd.openxmlformats-officedocument.presentationml.tags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5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5.xml" ContentType="application/vnd.openxmlformats-officedocument.presentationml.notesSlide+xml"/>
  <Override PartName="/ppt/tags/tag6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4" r:id="rId2"/>
    <p:sldMasterId id="2147483656" r:id="rId3"/>
  </p:sldMasterIdLst>
  <p:notesMasterIdLst>
    <p:notesMasterId r:id="rId27"/>
  </p:notesMasterIdLst>
  <p:handoutMasterIdLst>
    <p:handoutMasterId r:id="rId28"/>
  </p:handoutMasterIdLst>
  <p:sldIdLst>
    <p:sldId id="682" r:id="rId4"/>
    <p:sldId id="418" r:id="rId5"/>
    <p:sldId id="410" r:id="rId6"/>
    <p:sldId id="411" r:id="rId7"/>
    <p:sldId id="715" r:id="rId8"/>
    <p:sldId id="620" r:id="rId9"/>
    <p:sldId id="514" r:id="rId10"/>
    <p:sldId id="449" r:id="rId11"/>
    <p:sldId id="723" r:id="rId12"/>
    <p:sldId id="622" r:id="rId13"/>
    <p:sldId id="589" r:id="rId14"/>
    <p:sldId id="722" r:id="rId15"/>
    <p:sldId id="592" r:id="rId16"/>
    <p:sldId id="651" r:id="rId17"/>
    <p:sldId id="724" r:id="rId18"/>
    <p:sldId id="607" r:id="rId19"/>
    <p:sldId id="671" r:id="rId20"/>
    <p:sldId id="616" r:id="rId21"/>
    <p:sldId id="618" r:id="rId22"/>
    <p:sldId id="725" r:id="rId23"/>
    <p:sldId id="492" r:id="rId24"/>
    <p:sldId id="617" r:id="rId25"/>
    <p:sldId id="513" r:id="rId26"/>
  </p:sldIdLst>
  <p:sldSz cx="12192000" cy="6858000"/>
  <p:notesSz cx="6858000" cy="9144000"/>
  <p:embeddedFontLst>
    <p:embeddedFont>
      <p:font typeface="Adobe Myungjo Std M" panose="02020600000000000000" charset="-128"/>
      <p:regular r:id="rId29"/>
    </p:embeddedFont>
    <p:embeddedFont>
      <p:font typeface="Adobe 黑体 Std R" panose="020B0400000000000000" charset="-122"/>
      <p:regular r:id="rId30"/>
    </p:embeddedFont>
    <p:embeddedFont>
      <p:font typeface="方正仿宋_GB2312" panose="02010600030101010101" charset="-12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黑体" panose="02010609060101010101" pitchFamily="49" charset="-122"/>
      <p:regular r:id="rId36"/>
    </p:embeddedFont>
    <p:embeddedFont>
      <p:font typeface="华文中宋" panose="02010600040101010101" pitchFamily="2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5">
          <p15:clr>
            <a:srgbClr val="A4A3A4"/>
          </p15:clr>
        </p15:guide>
        <p15:guide id="2" pos="37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rk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8B6E5"/>
    <a:srgbClr val="56CA95"/>
    <a:srgbClr val="005099"/>
    <a:srgbClr val="D9D9D9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564" y="84"/>
      </p:cViewPr>
      <p:guideLst>
        <p:guide orient="horz" pos="2725"/>
        <p:guide pos="37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19999" cy="71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2020/8/10/Mon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2020/8/10/Mon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4F74C-E9DB-4564-9B9D-DAC26B3E8A4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4F74C-E9DB-4564-9B9D-DAC26B3E8A4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4F74C-E9DB-4564-9B9D-DAC26B3E8A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496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4F74C-E9DB-4564-9B9D-DAC26B3E8A47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4F74C-E9DB-4564-9B9D-DAC26B3E8A4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4F74C-E9DB-4564-9B9D-DAC26B3E8A4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44000">
              <a:srgbClr val="A7CAD8"/>
            </a:gs>
            <a:gs pos="0">
              <a:srgbClr val="C4DCE5"/>
            </a:gs>
            <a:gs pos="100000">
              <a:srgbClr val="89B8C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2020/8/10/Mon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29870" y="144145"/>
            <a:ext cx="2967990" cy="628015"/>
          </a:xfr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72720" y="143510"/>
            <a:ext cx="11430" cy="60071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8531225" y="1269365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28" name="内容占位符 27"/>
          <p:cNvSpPr>
            <a:spLocks noGrp="1"/>
          </p:cNvSpPr>
          <p:nvPr>
            <p:ph sz="half" idx="15" hasCustomPrompt="1"/>
            <p:custDataLst>
              <p:tags r:id="rId2"/>
            </p:custDataLst>
          </p:nvPr>
        </p:nvSpPr>
        <p:spPr>
          <a:xfrm>
            <a:off x="748665" y="3148330"/>
            <a:ext cx="3027045" cy="110363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29" name="内容占位符 28"/>
          <p:cNvSpPr>
            <a:spLocks noGrp="1"/>
          </p:cNvSpPr>
          <p:nvPr>
            <p:ph sz="half" idx="16" hasCustomPrompt="1"/>
            <p:custDataLst>
              <p:tags r:id="rId3"/>
            </p:custDataLst>
          </p:nvPr>
        </p:nvSpPr>
        <p:spPr>
          <a:xfrm>
            <a:off x="699135" y="4419600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0" name="内容占位符 29"/>
          <p:cNvSpPr>
            <a:spLocks noGrp="1"/>
          </p:cNvSpPr>
          <p:nvPr>
            <p:ph sz="half" idx="17" hasCustomPrompt="1"/>
            <p:custDataLst>
              <p:tags r:id="rId4"/>
            </p:custDataLst>
          </p:nvPr>
        </p:nvSpPr>
        <p:spPr>
          <a:xfrm>
            <a:off x="748665" y="1269365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1" name="内容占位符 30"/>
          <p:cNvSpPr>
            <a:spLocks noGrp="1"/>
          </p:cNvSpPr>
          <p:nvPr>
            <p:ph sz="half" idx="18" hasCustomPrompt="1"/>
            <p:custDataLst>
              <p:tags r:id="rId5"/>
            </p:custDataLst>
          </p:nvPr>
        </p:nvSpPr>
        <p:spPr>
          <a:xfrm>
            <a:off x="4639945" y="3148330"/>
            <a:ext cx="3027045" cy="110363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2" name="内容占位符 31"/>
          <p:cNvSpPr>
            <a:spLocks noGrp="1"/>
          </p:cNvSpPr>
          <p:nvPr>
            <p:ph sz="half" idx="19" hasCustomPrompt="1"/>
            <p:custDataLst>
              <p:tags r:id="rId6"/>
            </p:custDataLst>
          </p:nvPr>
        </p:nvSpPr>
        <p:spPr>
          <a:xfrm>
            <a:off x="4590415" y="4419600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3" name="内容占位符 32"/>
          <p:cNvSpPr>
            <a:spLocks noGrp="1"/>
          </p:cNvSpPr>
          <p:nvPr>
            <p:ph sz="half" idx="20" hasCustomPrompt="1"/>
            <p:custDataLst>
              <p:tags r:id="rId7"/>
            </p:custDataLst>
          </p:nvPr>
        </p:nvSpPr>
        <p:spPr>
          <a:xfrm>
            <a:off x="4639945" y="1269365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4" name="内容占位符 33"/>
          <p:cNvSpPr>
            <a:spLocks noGrp="1"/>
          </p:cNvSpPr>
          <p:nvPr>
            <p:ph sz="half" idx="21" hasCustomPrompt="1"/>
            <p:custDataLst>
              <p:tags r:id="rId8"/>
            </p:custDataLst>
          </p:nvPr>
        </p:nvSpPr>
        <p:spPr>
          <a:xfrm>
            <a:off x="8531225" y="3148330"/>
            <a:ext cx="3027045" cy="110363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5" name="内容占位符 34"/>
          <p:cNvSpPr>
            <a:spLocks noGrp="1"/>
          </p:cNvSpPr>
          <p:nvPr>
            <p:ph sz="half" idx="22" hasCustomPrompt="1"/>
            <p:custDataLst>
              <p:tags r:id="rId9"/>
            </p:custDataLst>
          </p:nvPr>
        </p:nvSpPr>
        <p:spPr>
          <a:xfrm>
            <a:off x="8481695" y="4419600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18440" y="144145"/>
            <a:ext cx="2967990" cy="628015"/>
          </a:xfr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72720" y="143510"/>
            <a:ext cx="11430" cy="60071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49860" y="144145"/>
            <a:ext cx="2967990" cy="628015"/>
          </a:xfr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2020/8/10/Mon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2020/8/10/Mon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2020/8/10/Mon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2020/8/10/Mon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2020/8/10/Mon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icon"/>
          <p:cNvPicPr/>
          <p:nvPr userDrawn="1"/>
        </p:nvPicPr>
        <p:blipFill>
          <a:blip r:embed="rId13">
            <a:grayscl/>
            <a:lum bright="70000" contrast="-70000"/>
          </a:blip>
          <a:stretch>
            <a:fillRect/>
          </a:stretch>
        </p:blipFill>
        <p:spPr>
          <a:xfrm>
            <a:off x="0" y="0"/>
            <a:ext cx="12191365" cy="6880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1365" cy="6883400"/>
          </a:xfrm>
          <a:prstGeom prst="rect">
            <a:avLst/>
          </a:prstGeom>
          <a:solidFill>
            <a:schemeClr val="tx2">
              <a:alpha val="7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2020/8/10/Mon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2020/8/10/Mon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5" Type="http://schemas.openxmlformats.org/officeDocument/2006/relationships/image" Target="../media/image15.gif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jpeg"/><Relationship Id="rId2" Type="http://schemas.openxmlformats.org/officeDocument/2006/relationships/tags" Target="../tags/tag55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4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5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1.xml"/><Relationship Id="rId7" Type="http://schemas.openxmlformats.org/officeDocument/2006/relationships/image" Target="../media/image11.jpe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0.png"/><Relationship Id="rId11" Type="http://schemas.openxmlformats.org/officeDocument/2006/relationships/image" Target="../media/image15.gif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4.gif"/><Relationship Id="rId4" Type="http://schemas.openxmlformats.org/officeDocument/2006/relationships/tags" Target="../tags/tag42.xml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5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99360" y="4091305"/>
            <a:ext cx="7346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150" dirty="0">
                <a:solidFill>
                  <a:schemeClr val="bg1"/>
                </a:solidFill>
                <a:uFillTx/>
                <a:latin typeface="Adobe 黑体 Std R" panose="020B0400000000000000" charset="-122"/>
                <a:ea typeface="Adobe 黑体 Std R" panose="020B0400000000000000" charset="-122"/>
              </a:rPr>
              <a:t>无人机智能巡视检测解决方案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4294967295"/>
            <p:custDataLst>
              <p:tags r:id="rId2"/>
            </p:custDataLst>
          </p:nvPr>
        </p:nvSpPr>
        <p:spPr>
          <a:xfrm flipH="1">
            <a:off x="2074545" y="5234305"/>
            <a:ext cx="7771765" cy="41973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000" spc="100" dirty="0">
                <a:solidFill>
                  <a:schemeClr val="bg1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输配电线路人工智能巡检方案提供商</a:t>
            </a:r>
            <a:endParaRPr lang="en-US" altLang="zh-CN" sz="2000" spc="100" dirty="0">
              <a:solidFill>
                <a:schemeClr val="bg1"/>
              </a:solidFill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000" spc="100" dirty="0">
                <a:solidFill>
                  <a:schemeClr val="bg1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保定云深电子科技有限公司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466215" y="4445000"/>
            <a:ext cx="8737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783445" y="4445000"/>
            <a:ext cx="8737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0"/>
            <a:ext cx="12191365" cy="2676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5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200" b="1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01</a:t>
            </a:r>
          </a:p>
          <a:p>
            <a:pPr marL="0" indent="0" algn="ctr">
              <a:buNone/>
            </a:pPr>
            <a:r>
              <a:rPr lang="en-US" altLang="zh-CN" sz="2000">
                <a:solidFill>
                  <a:schemeClr val="accent1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Caffe</a:t>
            </a:r>
            <a:r>
              <a:rPr sz="2000">
                <a:solidFill>
                  <a:schemeClr val="accent1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深度学习框架搭建卷积神经网络</a:t>
            </a:r>
            <a:endParaRPr lang="zh-CN" altLang="en-US" sz="2000">
              <a:solidFill>
                <a:schemeClr val="accent1"/>
              </a:solidFill>
              <a:effectLst/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  <a:sym typeface="+mn-ea"/>
            </a:endParaRPr>
          </a:p>
          <a:p>
            <a:endParaRPr lang="zh-CN" altLang="en-US" sz="2000">
              <a:solidFill>
                <a:schemeClr val="accent1"/>
              </a:solidFill>
              <a:effectLst/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6"/>
          </p:nvPr>
        </p:nvSpPr>
        <p:spPr>
          <a:xfrm>
            <a:off x="748665" y="4561840"/>
            <a:ext cx="3027045" cy="17691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sz="20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多层运算，由输入图片提取特征，判断所拍摄的电气器件内容、归类命名</a:t>
            </a:r>
            <a:endParaRPr lang="zh-CN" altLang="en-US" sz="2000">
              <a:latin typeface="Adobe 黑体 Std R" panose="020B0400000000000000" charset="-122"/>
              <a:ea typeface="Adobe 黑体 Std R" panose="020B0400000000000000" charset="-122"/>
            </a:endParaRPr>
          </a:p>
          <a:p>
            <a:pPr marL="0" indent="0" algn="ctr">
              <a:buNone/>
            </a:pPr>
            <a:endParaRPr lang="zh-CN" altLang="en-US" sz="2000">
              <a:latin typeface="Adobe 黑体 Std R" panose="020B0400000000000000" charset="-122"/>
              <a:ea typeface="Adobe 黑体 Std R" panose="020B0400000000000000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half" idx="18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200" b="1" dirty="0">
                <a:solidFill>
                  <a:schemeClr val="accent4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02</a:t>
            </a:r>
            <a:endParaRPr lang="en-US" altLang="zh-CN" sz="2200" b="1" dirty="0">
              <a:solidFill>
                <a:schemeClr val="accent4"/>
              </a:solidFill>
              <a:effectLst/>
            </a:endParaRPr>
          </a:p>
          <a:p>
            <a:pPr marL="0" indent="0" algn="ctr">
              <a:buNone/>
            </a:pPr>
            <a:r>
              <a:rPr lang="zh-CN" altLang="en-US" sz="2000" dirty="0">
                <a:solidFill>
                  <a:schemeClr val="accent1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</a:rPr>
              <a:t>飞行</a:t>
            </a:r>
            <a:r>
              <a:rPr lang="zh-CN" altLang="en-US" sz="2000" dirty="0">
                <a:solidFill>
                  <a:schemeClr val="accent1"/>
                </a:solidFill>
                <a:latin typeface="Adobe 黑体 Std R" panose="020B0400000000000000" charset="-122"/>
                <a:ea typeface="Adobe 黑体 Std R" panose="020B0400000000000000" charset="-122"/>
              </a:rPr>
              <a:t>线路</a:t>
            </a:r>
            <a:r>
              <a:rPr lang="zh-CN" altLang="en-US" sz="2000" dirty="0">
                <a:solidFill>
                  <a:schemeClr val="accent1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</a:rPr>
              <a:t>后台管理平台</a:t>
            </a:r>
            <a:endParaRPr lang="zh-CN" altLang="en-US" sz="1900" dirty="0">
              <a:solidFill>
                <a:schemeClr val="accent4"/>
              </a:solidFill>
              <a:effectLst/>
            </a:endParaRPr>
          </a:p>
          <a:p>
            <a:endParaRPr lang="zh-CN" altLang="en-US" sz="1900" dirty="0">
              <a:solidFill>
                <a:schemeClr val="accent4"/>
              </a:solidFill>
              <a:effectLst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half" idx="19"/>
          </p:nvPr>
        </p:nvSpPr>
        <p:spPr>
          <a:xfrm>
            <a:off x="4639945" y="4561840"/>
            <a:ext cx="3027045" cy="176911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0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搭建了</a:t>
            </a:r>
            <a:r>
              <a:rPr lang="en-US" altLang="zh-CN" sz="20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BS</a:t>
            </a:r>
            <a:r>
              <a:rPr lang="zh-CN" altLang="en-US" sz="20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架构的无人机云端飞行线路后台管控平台，实现对无人机自动飞行控制管理</a:t>
            </a:r>
            <a:endParaRPr lang="zh-CN" altLang="en-US" sz="2000" dirty="0"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half" idx="2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200" b="1" dirty="0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03</a:t>
            </a:r>
            <a:endParaRPr lang="en-US" altLang="zh-CN" sz="2200" b="1" dirty="0">
              <a:solidFill>
                <a:schemeClr val="accent4"/>
              </a:solidFill>
              <a:effectLst/>
              <a:latin typeface="Adobe 黑体 Std R" panose="020B0400000000000000" charset="-122"/>
              <a:ea typeface="Adobe 黑体 Std R" panose="020B0400000000000000" charset="-122"/>
            </a:endParaRPr>
          </a:p>
          <a:p>
            <a:pPr marL="0" indent="0" algn="ctr">
              <a:buNone/>
            </a:pPr>
            <a:r>
              <a:rPr lang="zh-CN" altLang="en-US" sz="2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缺陷诊断界面</a:t>
            </a:r>
            <a:endParaRPr lang="zh-CN" altLang="en-US" sz="2100" dirty="0">
              <a:solidFill>
                <a:schemeClr val="accent1"/>
              </a:solidFill>
              <a:effectLst/>
              <a:latin typeface="Adobe 黑体 Std R" panose="020B0400000000000000" charset="-122"/>
              <a:ea typeface="Adobe 黑体 Std R" panose="020B0400000000000000" charset="-122"/>
            </a:endParaRPr>
          </a:p>
          <a:p>
            <a:endParaRPr lang="zh-CN" altLang="en-US" sz="2100" dirty="0">
              <a:solidFill>
                <a:schemeClr val="accent1"/>
              </a:solidFill>
              <a:effectLst/>
              <a:latin typeface="Adobe 黑体 Std R" panose="020B0400000000000000" charset="-122"/>
              <a:ea typeface="Adobe 黑体 Std R" panose="020B0400000000000000" charset="-122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half" idx="22"/>
          </p:nvPr>
        </p:nvSpPr>
        <p:spPr>
          <a:xfrm>
            <a:off x="8601710" y="4551680"/>
            <a:ext cx="3027045" cy="1769110"/>
          </a:xfrm>
        </p:spPr>
        <p:txBody>
          <a:bodyPr/>
          <a:lstStyle/>
          <a:p>
            <a:pPr marL="0" indent="0" algn="ctr">
              <a:buNone/>
            </a:pPr>
            <a:r>
              <a:rPr sz="20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综合缺陷诊断功能，打通方案内部联系，用软件界面展现巡检结果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821815" y="699135"/>
            <a:ext cx="7733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巡视过程发现的缺陷信息按照分类原则，</a:t>
            </a:r>
            <a:r>
              <a:rPr lang="zh-CN" altLang="en-US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自动生成巡视报告和缺陷报告</a:t>
            </a:r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620010" y="6320790"/>
            <a:ext cx="72199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22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多项技术保证用户直观得知</a:t>
            </a:r>
            <a:r>
              <a:rPr lang="zh-CN" altLang="en-US" sz="2400" b="1">
                <a:solidFill>
                  <a:schemeClr val="accent4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</a:rPr>
              <a:t>何处有缺陷，有何种缺陷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440" y="144145"/>
            <a:ext cx="4644390" cy="628015"/>
          </a:xfrm>
        </p:spPr>
        <p:txBody>
          <a:bodyPr/>
          <a:lstStyle/>
          <a:p>
            <a:r>
              <a:rPr lang="zh-CN" altLang="en-US"/>
              <a:t>数据管理软件</a:t>
            </a:r>
          </a:p>
        </p:txBody>
      </p:sp>
      <p:pic>
        <p:nvPicPr>
          <p:cNvPr id="21" name="内容占位符 20" descr="图片8"/>
          <p:cNvPicPr>
            <a:picLocks noGrp="1" noChangeAspect="1"/>
          </p:cNvPicPr>
          <p:nvPr>
            <p:ph sz="half" idx="17"/>
          </p:nvPr>
        </p:nvPicPr>
        <p:blipFill>
          <a:blip r:embed="rId3"/>
          <a:stretch>
            <a:fillRect/>
          </a:stretch>
        </p:blipFill>
        <p:spPr>
          <a:xfrm>
            <a:off x="748665" y="1353185"/>
            <a:ext cx="3027045" cy="1600200"/>
          </a:xfrm>
          <a:prstGeom prst="rect">
            <a:avLst/>
          </a:prstGeom>
        </p:spPr>
      </p:pic>
      <p:pic>
        <p:nvPicPr>
          <p:cNvPr id="25" name="内容占位符 24" descr="图片10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601710" y="1398098"/>
            <a:ext cx="2625654" cy="15847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A72819-CB6C-4D7E-9DD2-6E81050700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13" y="1360506"/>
            <a:ext cx="3273777" cy="165990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144145"/>
            <a:ext cx="2967990" cy="628015"/>
          </a:xfrm>
        </p:spPr>
        <p:txBody>
          <a:bodyPr/>
          <a:lstStyle/>
          <a:p>
            <a:r>
              <a:rPr lang="en-US" altLang="zh-CN"/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52285" y="3377565"/>
            <a:ext cx="396176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我们</a:t>
            </a:r>
          </a:p>
          <a:p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在妙算</a:t>
            </a:r>
            <a:r>
              <a:rPr lang="en-US" altLang="zh-CN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2</a:t>
            </a:r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上</a:t>
            </a:r>
            <a:endParaRPr lang="zh-CN" altLang="en-US">
              <a:solidFill>
                <a:schemeClr val="accent4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zh-CN" altLang="en-US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集成了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人工智能缺陷诊断、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自主巡航飞行控制功能</a:t>
            </a:r>
            <a:endParaRPr lang="zh-CN" altLang="en-US">
              <a:solidFill>
                <a:schemeClr val="bg2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endParaRPr lang="zh-CN" altLang="en-US">
              <a:solidFill>
                <a:schemeClr val="bg2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在无人机本地完成</a:t>
            </a:r>
            <a:r>
              <a:rPr lang="zh-CN" altLang="en-US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所有关键计算</a:t>
            </a:r>
          </a:p>
          <a:p>
            <a:endParaRPr lang="zh-CN" altLang="en-US">
              <a:solidFill>
                <a:schemeClr val="bg2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zh-CN" altLang="en-US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无需</a:t>
            </a:r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网络信号，</a:t>
            </a:r>
            <a:r>
              <a:rPr lang="zh-CN" altLang="en-US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不惧</a:t>
            </a:r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网络进攻</a:t>
            </a:r>
            <a:endParaRPr lang="zh-CN" altLang="en-US">
              <a:solidFill>
                <a:schemeClr val="accent4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endParaRPr lang="zh-CN" altLang="en-US">
              <a:solidFill>
                <a:schemeClr val="bg2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zh-CN" altLang="en-US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做到高实时</a:t>
            </a:r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，</a:t>
            </a:r>
            <a:r>
              <a:rPr lang="zh-CN" altLang="en-US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低能耗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52285" y="769620"/>
            <a:ext cx="534035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采用</a:t>
            </a:r>
          </a:p>
          <a:p>
            <a:r>
              <a:rPr lang="en-US" altLang="zh-CN" sz="200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ManiFold 2</a:t>
            </a:r>
            <a:r>
              <a:rPr lang="zh-CN" altLang="en-US" sz="200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（妙算</a:t>
            </a:r>
            <a:r>
              <a:rPr lang="en-US" altLang="zh-CN" sz="200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2</a:t>
            </a:r>
            <a:r>
              <a:rPr lang="zh-CN" altLang="en-US" sz="200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）边缘计算设备</a:t>
            </a:r>
          </a:p>
          <a:p>
            <a:r>
              <a:rPr lang="zh-CN" altLang="en-US" sz="200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无人机的</a:t>
            </a:r>
            <a:r>
              <a:rPr lang="zh-CN" altLang="en-US" sz="200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人工智能大脑</a:t>
            </a:r>
            <a:endParaRPr lang="zh-CN" altLang="en-US" sz="2000">
              <a:solidFill>
                <a:schemeClr val="bg2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尺寸仅有</a:t>
            </a:r>
            <a:r>
              <a:rPr lang="en-US" altLang="zh-CN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9 x 6 x4 cm</a:t>
            </a:r>
          </a:p>
          <a:p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可搭载在无人机平台</a:t>
            </a:r>
          </a:p>
          <a:p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处理器为</a:t>
            </a:r>
            <a:r>
              <a:rPr lang="en-US" altLang="zh-CN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NVIDIA Jetson TX2</a:t>
            </a:r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芯片，同类最高性能</a:t>
            </a:r>
          </a:p>
          <a:p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多扩展口适配多种外设传感器，满足巡检需求</a:t>
            </a:r>
          </a:p>
          <a:p>
            <a:endParaRPr lang="zh-CN" altLang="en-US">
              <a:solidFill>
                <a:schemeClr val="bg2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</p:txBody>
      </p:sp>
      <p:sp>
        <p:nvSpPr>
          <p:cNvPr id="8" name="标题 1"/>
          <p:cNvSpPr/>
          <p:nvPr/>
        </p:nvSpPr>
        <p:spPr>
          <a:xfrm>
            <a:off x="218440" y="144145"/>
            <a:ext cx="464439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r>
              <a:rPr lang="zh-CN" altLang="en-US"/>
              <a:t>边缘计算设备</a:t>
            </a:r>
          </a:p>
        </p:txBody>
      </p:sp>
      <p:pic>
        <p:nvPicPr>
          <p:cNvPr id="10" name="图片 9" descr="图片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695" y="478016"/>
            <a:ext cx="3088746" cy="2604770"/>
          </a:xfrm>
          <a:prstGeom prst="rect">
            <a:avLst/>
          </a:prstGeom>
        </p:spPr>
      </p:pic>
      <p:pic>
        <p:nvPicPr>
          <p:cNvPr id="11" name="图片 10" descr="图片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3376930"/>
            <a:ext cx="4987925" cy="3137535"/>
          </a:xfrm>
          <a:prstGeom prst="rect">
            <a:avLst/>
          </a:prstGeom>
        </p:spPr>
      </p:pic>
      <p:sp>
        <p:nvSpPr>
          <p:cNvPr id="3" name="箭头: 左 2">
            <a:extLst>
              <a:ext uri="{FF2B5EF4-FFF2-40B4-BE49-F238E27FC236}">
                <a16:creationId xmlns:a16="http://schemas.microsoft.com/office/drawing/2014/main" id="{8BE7AC4B-F402-4678-8A23-B3A7ABACDD01}"/>
              </a:ext>
            </a:extLst>
          </p:cNvPr>
          <p:cNvSpPr/>
          <p:nvPr/>
        </p:nvSpPr>
        <p:spPr>
          <a:xfrm rot="18334606">
            <a:off x="2999216" y="3234380"/>
            <a:ext cx="2147670" cy="493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9A9B4B-F549-46A1-92FE-B54D4433F7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60749"/>
            <a:ext cx="3004820" cy="1769109"/>
          </a:xfrm>
          <a:prstGeom prst="rect">
            <a:avLst/>
          </a:prstGeom>
        </p:spPr>
      </p:pic>
      <p:sp>
        <p:nvSpPr>
          <p:cNvPr id="12" name="箭头: 左 11">
            <a:extLst>
              <a:ext uri="{FF2B5EF4-FFF2-40B4-BE49-F238E27FC236}">
                <a16:creationId xmlns:a16="http://schemas.microsoft.com/office/drawing/2014/main" id="{FDEF0887-8849-4DE8-AC29-8868395AB503}"/>
              </a:ext>
            </a:extLst>
          </p:cNvPr>
          <p:cNvSpPr/>
          <p:nvPr/>
        </p:nvSpPr>
        <p:spPr>
          <a:xfrm rot="20659484">
            <a:off x="3147171" y="1948327"/>
            <a:ext cx="728387" cy="493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A7CAD8"/>
            </a:gs>
            <a:gs pos="0">
              <a:srgbClr val="C4DCE5"/>
            </a:gs>
            <a:gs pos="100000">
              <a:srgbClr val="89B8C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核心成员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23D282-32DE-498F-9B12-2A0F01F26E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62"/>
          <a:stretch/>
        </p:blipFill>
        <p:spPr>
          <a:xfrm>
            <a:off x="228600" y="1270574"/>
            <a:ext cx="4180342" cy="4842654"/>
          </a:xfrm>
          <a:prstGeom prst="rect">
            <a:avLst/>
          </a:prstGeom>
        </p:spPr>
      </p:pic>
      <p:sp>
        <p:nvSpPr>
          <p:cNvPr id="9" name="矩形 23">
            <a:extLst>
              <a:ext uri="{FF2B5EF4-FFF2-40B4-BE49-F238E27FC236}">
                <a16:creationId xmlns:a16="http://schemas.microsoft.com/office/drawing/2014/main" id="{721A4701-F608-466A-9BAE-DC773D95B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530" y="1660303"/>
            <a:ext cx="6868633" cy="396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hangingPunct="0">
              <a:lnSpc>
                <a:spcPts val="3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裴少通，云深科技执行董事，</a:t>
            </a:r>
            <a:r>
              <a:rPr lang="en-US" altLang="zh-CN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1990</a:t>
            </a: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年，电气工程博士</a:t>
            </a:r>
          </a:p>
          <a:p>
            <a:pPr marL="0" indent="0" eaLnBrk="0" hangingPunct="0">
              <a:lnSpc>
                <a:spcPts val="3000"/>
              </a:lnSpc>
            </a:pPr>
            <a:r>
              <a:rPr lang="en-US" altLang="en-US" sz="2000" dirty="0" err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研究兴趣</a:t>
            </a:r>
            <a:r>
              <a:rPr lang="en-US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人工智能深度学习在电力设备检测中的研究与应用</a:t>
            </a:r>
            <a:r>
              <a:rPr lang="en-US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输电线路无人机智能巡检研究与应用、红外紫外可见光多光谱检测技术研究、边缘智能技术研究。</a:t>
            </a:r>
            <a:endParaRPr lang="en-US" altLang="zh-CN" sz="20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0" hangingPunct="0">
              <a:lnSpc>
                <a:spcPts val="3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研究成果：承担及参与纵向横向科研项目</a:t>
            </a:r>
            <a:r>
              <a:rPr lang="en-US" altLang="zh-CN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项；获得河北省科技进步一等奖</a:t>
            </a:r>
            <a:r>
              <a:rPr lang="en-US" altLang="zh-CN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项，国网河北省电力有限公司科技成果一等奖</a:t>
            </a:r>
            <a:r>
              <a:rPr lang="en-US" altLang="zh-CN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项，累积获得过省部级以上科技竞赛奖励</a:t>
            </a:r>
            <a:r>
              <a:rPr lang="en-US" altLang="zh-CN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26</a:t>
            </a: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项；累积申请技术成果相关专利</a:t>
            </a:r>
            <a:r>
              <a:rPr lang="en-US" altLang="zh-CN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余项；发表专业学术论文</a:t>
            </a:r>
            <a:r>
              <a:rPr lang="en-US" altLang="zh-CN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篇，其中</a:t>
            </a:r>
            <a:r>
              <a:rPr lang="en-US" altLang="zh-CN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SCI</a:t>
            </a: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收录论文</a:t>
            </a:r>
            <a:r>
              <a:rPr lang="en-US" altLang="zh-CN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篇。</a:t>
            </a:r>
            <a:endParaRPr lang="en-US" altLang="zh-CN" sz="20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0" hangingPunct="0">
              <a:lnSpc>
                <a:spcPts val="3000"/>
              </a:lnSpc>
            </a:pPr>
            <a:r>
              <a:rPr lang="en-US" altLang="zh-CN" sz="20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sz="20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月公司成立初期登录了央视二套“创业英雄汇”</a:t>
            </a:r>
            <a:endParaRPr lang="en-US" altLang="zh-CN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99500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A7CAD8"/>
            </a:gs>
            <a:gs pos="0">
              <a:srgbClr val="C4DCE5"/>
            </a:gs>
            <a:gs pos="100000">
              <a:srgbClr val="89B8C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94045" y="4372610"/>
            <a:ext cx="4319905" cy="2091690"/>
          </a:xfrm>
          <a:prstGeom prst="rect">
            <a:avLst/>
          </a:prstGeom>
          <a:ln w="28575">
            <a:solidFill>
              <a:schemeClr val="bg1"/>
            </a:solidFill>
            <a:prstDash val="lgDashDot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600" b="1" kern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陈维江院士 </a:t>
            </a:r>
            <a:r>
              <a:rPr lang="zh-CN" altLang="en-US" sz="2600" kern="1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主 持 的 专 家 鉴 定 委 员 会 认 定 本 </a:t>
            </a:r>
            <a:r>
              <a:rPr lang="zh-CN" altLang="en-US" sz="2600" kern="1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项 目中 </a:t>
            </a:r>
            <a:r>
              <a:rPr lang="zh-CN" altLang="en-US" sz="2600" kern="1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无 人 机 自 主 巡 检 及 人 工 智 能 评 估 诊 断 技 术</a:t>
            </a:r>
            <a:r>
              <a:rPr lang="zh-CN" altLang="en-US" sz="2600" kern="1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 </a:t>
            </a:r>
            <a:r>
              <a:rPr lang="zh-CN" altLang="en-US" sz="2600" kern="1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达到 </a:t>
            </a:r>
            <a:r>
              <a:rPr lang="zh-CN" altLang="en-US" sz="2600" b="1" kern="1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国 际 领 先 水 平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lum bright="-18000" contrast="-18000"/>
          </a:blip>
          <a:srcRect/>
          <a:stretch>
            <a:fillRect/>
          </a:stretch>
        </p:blipFill>
        <p:spPr>
          <a:xfrm>
            <a:off x="1684655" y="998220"/>
            <a:ext cx="4020185" cy="5464810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2"/>
                </a:solidFill>
                <a:latin typeface="方正仿宋_GB2312" panose="02000000000000000000" charset="-122"/>
                <a:ea typeface="方正仿宋_GB2312" panose="02000000000000000000" charset="-122"/>
              </a:rPr>
              <a:t>成果鉴定</a:t>
            </a:r>
          </a:p>
        </p:txBody>
      </p:sp>
      <p:pic>
        <p:nvPicPr>
          <p:cNvPr id="3" name="图片 2" descr="图片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045" y="998855"/>
            <a:ext cx="4320540" cy="33737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A7CAD8"/>
            </a:gs>
            <a:gs pos="0">
              <a:srgbClr val="C4DCE5"/>
            </a:gs>
            <a:gs pos="100000">
              <a:srgbClr val="89B8C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lum bright="-12000" contrast="-24000"/>
          </a:blip>
          <a:stretch>
            <a:fillRect/>
          </a:stretch>
        </p:blipFill>
        <p:spPr>
          <a:xfrm>
            <a:off x="255854" y="1753071"/>
            <a:ext cx="2039001" cy="2880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文本框 41"/>
          <p:cNvSpPr txBox="1"/>
          <p:nvPr/>
        </p:nvSpPr>
        <p:spPr>
          <a:xfrm>
            <a:off x="6501469" y="5139146"/>
            <a:ext cx="459041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 dirty="0">
                <a:solidFill>
                  <a:schemeClr val="accent5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相关技术专利</a:t>
            </a:r>
            <a:r>
              <a:rPr lang="en-US" altLang="zh-CN" sz="2400" dirty="0">
                <a:solidFill>
                  <a:schemeClr val="accent5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5</a:t>
            </a:r>
            <a:r>
              <a:rPr lang="zh-CN" altLang="en-US" sz="2400" dirty="0">
                <a:solidFill>
                  <a:schemeClr val="accent5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项</a:t>
            </a:r>
            <a:endParaRPr lang="en-US" altLang="zh-CN" sz="2400" dirty="0">
              <a:solidFill>
                <a:schemeClr val="accent5"/>
              </a:solidFill>
              <a:effectLst/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pPr algn="ctr"/>
            <a:r>
              <a:rPr lang="zh-CN" altLang="en-US" sz="2400" dirty="0">
                <a:solidFill>
                  <a:schemeClr val="accent5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相关论文</a:t>
            </a:r>
            <a:r>
              <a:rPr lang="en-US" altLang="zh-CN" sz="2400" dirty="0">
                <a:solidFill>
                  <a:schemeClr val="accent5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4</a:t>
            </a:r>
            <a:r>
              <a:rPr lang="zh-CN" altLang="en-US" sz="2400" dirty="0">
                <a:solidFill>
                  <a:schemeClr val="accent5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篇</a:t>
            </a:r>
            <a:endParaRPr lang="en-US" altLang="zh-CN" sz="2400" dirty="0">
              <a:solidFill>
                <a:schemeClr val="accent5"/>
              </a:solidFill>
              <a:effectLst/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55854" y="4847046"/>
            <a:ext cx="682498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关键技术获得：</a:t>
            </a:r>
            <a:endParaRPr lang="en-US" altLang="zh-CN" sz="2400" dirty="0">
              <a:solidFill>
                <a:schemeClr val="accent5"/>
              </a:solidFill>
              <a:effectLst/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en-US" altLang="zh-CN" sz="2400" dirty="0">
                <a:solidFill>
                  <a:schemeClr val="accent5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2019</a:t>
            </a:r>
            <a:r>
              <a:rPr lang="zh-CN" altLang="en-US" sz="2400" dirty="0">
                <a:solidFill>
                  <a:schemeClr val="accent5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年河北省科技进步一等奖</a:t>
            </a:r>
            <a:endParaRPr lang="en-US" altLang="zh-CN" sz="2400" dirty="0">
              <a:solidFill>
                <a:schemeClr val="accent5"/>
              </a:solidFill>
              <a:effectLst/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en-US" altLang="zh-CN" sz="2400" dirty="0">
                <a:solidFill>
                  <a:schemeClr val="accent5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2019</a:t>
            </a:r>
            <a:r>
              <a:rPr lang="zh-CN" altLang="en-US" sz="2400" dirty="0">
                <a:solidFill>
                  <a:schemeClr val="accent5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年国网科技进步三等奖</a:t>
            </a:r>
            <a:endParaRPr lang="en-US" altLang="zh-CN" sz="2400" dirty="0">
              <a:solidFill>
                <a:schemeClr val="accent5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en-US" altLang="zh-CN" sz="2400" dirty="0">
                <a:solidFill>
                  <a:schemeClr val="accent5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2019</a:t>
            </a:r>
            <a:r>
              <a:rPr lang="zh-CN" altLang="en-US" sz="2400" dirty="0">
                <a:solidFill>
                  <a:schemeClr val="accent5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年国网河北省电力有限公司科技成果一等奖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技术成果</a:t>
            </a:r>
          </a:p>
        </p:txBody>
      </p:sp>
      <p:pic>
        <p:nvPicPr>
          <p:cNvPr id="10" name="图片 9" descr="图片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201" y="882741"/>
            <a:ext cx="6577330" cy="4256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E83CF8-9825-4B91-99EC-93902E4C59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66" y="2781448"/>
            <a:ext cx="2796524" cy="18517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111783" y="5448624"/>
            <a:ext cx="329111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具备人工智能检测设备研发的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IOS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认证资质</a:t>
            </a:r>
            <a:endParaRPr lang="en-US" altLang="zh-CN" sz="2400" dirty="0">
              <a:solidFill>
                <a:schemeClr val="bg1"/>
              </a:solidFill>
              <a:effectLst/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994628" y="3354040"/>
            <a:ext cx="159834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营业执照</a:t>
            </a:r>
            <a:endParaRPr lang="en-US" altLang="zh-CN" sz="2400"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合同业绩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9D3683-7BA0-447E-A85D-15F6F85500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73" y="770384"/>
            <a:ext cx="3696970" cy="25836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EFC86A-E486-4D35-A676-6DE9C8E1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6" y="976792"/>
            <a:ext cx="3011473" cy="426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09E5F8-4FFB-4ABB-8383-968DB21818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63" y="4041213"/>
            <a:ext cx="3717480" cy="17029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8BC1B6D-3274-4A3C-AB92-00AAAA224A74}"/>
              </a:ext>
            </a:extLst>
          </p:cNvPr>
          <p:cNvSpPr txBox="1"/>
          <p:nvPr/>
        </p:nvSpPr>
        <p:spPr>
          <a:xfrm>
            <a:off x="4994627" y="5817956"/>
            <a:ext cx="159834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完税证明</a:t>
            </a:r>
            <a:endParaRPr lang="en-US" altLang="zh-CN" sz="2400"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1F9163-E635-4670-B358-2381537A30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769" y="772160"/>
            <a:ext cx="1513988" cy="23285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1E2339-FA7F-44E3-A77E-20FE1368B1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69" y="772160"/>
            <a:ext cx="1561948" cy="23285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031338-7110-4462-A029-26D32F6709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68" y="3205233"/>
            <a:ext cx="1561947" cy="22386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F1C8281-4C8A-4279-98B0-1B0140E3B72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770" y="3205233"/>
            <a:ext cx="1513988" cy="22386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8BA0C91-3F3F-4868-B126-E9CEC9A68E8E}"/>
              </a:ext>
            </a:extLst>
          </p:cNvPr>
          <p:cNvSpPr txBox="1"/>
          <p:nvPr/>
        </p:nvSpPr>
        <p:spPr>
          <a:xfrm>
            <a:off x="8213168" y="5548449"/>
            <a:ext cx="3393784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今年</a:t>
            </a:r>
            <a:r>
              <a:rPr lang="en-US" altLang="zh-CN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月复工以后投标</a:t>
            </a:r>
            <a:r>
              <a:rPr lang="zh-CN" altLang="en-US" sz="2400" dirty="0">
                <a:solidFill>
                  <a:srgbClr val="FFFF00"/>
                </a:solidFill>
                <a:latin typeface="Adobe 黑体 Std R" panose="020B0400000000000000" charset="-122"/>
                <a:ea typeface="Adobe 黑体 Std R" panose="020B0400000000000000" charset="-122"/>
              </a:rPr>
              <a:t>已签订合同</a:t>
            </a:r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共计</a:t>
            </a:r>
            <a:r>
              <a:rPr lang="en-US" altLang="zh-CN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105.3</a:t>
            </a:r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万意向订单合同</a:t>
            </a:r>
            <a:r>
              <a:rPr lang="en-US" altLang="zh-CN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260</a:t>
            </a:r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万</a:t>
            </a:r>
            <a:endParaRPr lang="en-US" altLang="zh-CN" sz="2400"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46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38337" y="1207770"/>
            <a:ext cx="10633075" cy="4442460"/>
            <a:chOff x="1022" y="1875"/>
            <a:chExt cx="16745" cy="6996"/>
          </a:xfrm>
        </p:grpSpPr>
        <p:sp>
          <p:nvSpPr>
            <p:cNvPr id="4" name="圆角矩形 3"/>
            <p:cNvSpPr/>
            <p:nvPr/>
          </p:nvSpPr>
          <p:spPr>
            <a:xfrm>
              <a:off x="8223" y="5397"/>
              <a:ext cx="2976" cy="108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462" y="5543"/>
              <a:ext cx="259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b="1" dirty="0">
                  <a:solidFill>
                    <a:schemeClr val="bg1"/>
                  </a:solidFill>
                  <a:latin typeface="Adobe 黑体 Std R" panose="020B0400000000000000" charset="-122"/>
                  <a:ea typeface="Adobe 黑体 Std R" panose="020B0400000000000000" charset="-122"/>
                </a:rPr>
                <a:t>云深科技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194" y="3248"/>
              <a:ext cx="3861" cy="768"/>
              <a:chOff x="3858" y="2984"/>
              <a:chExt cx="3135" cy="768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3858" y="3029"/>
                <a:ext cx="3135" cy="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>
                    <a:solidFill>
                      <a:schemeClr val="bg1"/>
                    </a:solidFill>
                    <a:latin typeface="Adobe 黑体 Std R" panose="020B0400000000000000" charset="-122"/>
                    <a:ea typeface="Adobe 黑体 Std R" panose="020B0400000000000000" charset="-122"/>
                  </a:rPr>
                  <a:t>无人机提供商</a:t>
                </a: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3858" y="2984"/>
                <a:ext cx="2528" cy="768"/>
              </a:xfrm>
              <a:prstGeom prst="roundRect">
                <a:avLst/>
              </a:prstGeom>
              <a:noFill/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3847" y="5605"/>
              <a:ext cx="3125" cy="792"/>
              <a:chOff x="13671" y="4916"/>
              <a:chExt cx="3125" cy="792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3887" y="5031"/>
                <a:ext cx="2909" cy="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>
                    <a:solidFill>
                      <a:schemeClr val="bg1"/>
                    </a:solidFill>
                    <a:latin typeface="Adobe 黑体 Std R" panose="020B0400000000000000" charset="-122"/>
                    <a:ea typeface="Adobe 黑体 Std R" panose="020B0400000000000000" charset="-122"/>
                  </a:rPr>
                  <a:t>电网公司</a:t>
                </a: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13671" y="4916"/>
                <a:ext cx="2528" cy="768"/>
              </a:xfrm>
              <a:prstGeom prst="roundRect">
                <a:avLst/>
              </a:prstGeom>
              <a:noFill/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022" y="7230"/>
              <a:ext cx="4157" cy="850"/>
              <a:chOff x="1531" y="6437"/>
              <a:chExt cx="3106" cy="768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531" y="6515"/>
                <a:ext cx="3106" cy="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bg1"/>
                    </a:solidFill>
                    <a:latin typeface="Adobe 黑体 Std R" panose="020B0400000000000000" charset="-122"/>
                    <a:ea typeface="Adobe 黑体 Std R" panose="020B0400000000000000" charset="-122"/>
                  </a:rPr>
                  <a:t> </a:t>
                </a:r>
                <a:r>
                  <a:rPr lang="zh-CN" altLang="en-US" sz="2200" dirty="0">
                    <a:solidFill>
                      <a:schemeClr val="bg1"/>
                    </a:solidFill>
                    <a:latin typeface="Adobe 黑体 Std R" panose="020B0400000000000000" charset="-122"/>
                    <a:ea typeface="Adobe 黑体 Std R" panose="020B0400000000000000" charset="-122"/>
                  </a:rPr>
                  <a:t>外包机械加工商</a:t>
                </a: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599" y="6437"/>
                <a:ext cx="2528" cy="768"/>
              </a:xfrm>
              <a:prstGeom prst="roundRect">
                <a:avLst/>
              </a:prstGeom>
              <a:noFill/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4" name="直接箭头连接符 13"/>
            <p:cNvCxnSpPr/>
            <p:nvPr/>
          </p:nvCxnSpPr>
          <p:spPr>
            <a:xfrm>
              <a:off x="4517" y="3645"/>
              <a:ext cx="3648" cy="1840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4480" y="5862"/>
              <a:ext cx="3775" cy="79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9405" y="3941"/>
              <a:ext cx="8" cy="1399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11231" y="5749"/>
              <a:ext cx="2582" cy="8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4591" y="6397"/>
              <a:ext cx="3558" cy="1122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/>
            <p:cNvGrpSpPr/>
            <p:nvPr/>
          </p:nvGrpSpPr>
          <p:grpSpPr>
            <a:xfrm>
              <a:off x="1113" y="5478"/>
              <a:ext cx="3183" cy="768"/>
              <a:chOff x="1743" y="6725"/>
              <a:chExt cx="2672" cy="768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1775" y="6771"/>
                <a:ext cx="2640" cy="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>
                    <a:solidFill>
                      <a:schemeClr val="bg1"/>
                    </a:solidFill>
                    <a:latin typeface="Adobe 黑体 Std R" panose="020B0400000000000000" charset="-122"/>
                    <a:ea typeface="Adobe 黑体 Std R" panose="020B0400000000000000" charset="-122"/>
                  </a:rPr>
                  <a:t>传感器提供商</a:t>
                </a: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1743" y="6725"/>
                <a:ext cx="2528" cy="768"/>
              </a:xfrm>
              <a:prstGeom prst="roundRect">
                <a:avLst/>
              </a:prstGeom>
              <a:noFill/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092" y="2440"/>
              <a:ext cx="3335" cy="1344"/>
              <a:chOff x="1775" y="6469"/>
              <a:chExt cx="2722" cy="768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857" y="6541"/>
                <a:ext cx="2640" cy="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>
                    <a:solidFill>
                      <a:schemeClr val="bg1"/>
                    </a:solidFill>
                    <a:latin typeface="Adobe 黑体 Std R" panose="020B0400000000000000" charset="-122"/>
                    <a:ea typeface="Adobe 黑体 Std R" panose="020B0400000000000000" charset="-122"/>
                  </a:rPr>
                  <a:t>自主设计方案</a:t>
                </a:r>
              </a:p>
              <a:p>
                <a:r>
                  <a:rPr lang="zh-CN" altLang="en-US" sz="2200" dirty="0">
                    <a:solidFill>
                      <a:schemeClr val="bg1"/>
                    </a:solidFill>
                    <a:latin typeface="Adobe 黑体 Std R" panose="020B0400000000000000" charset="-122"/>
                    <a:ea typeface="Adobe 黑体 Std R" panose="020B0400000000000000" charset="-122"/>
                  </a:rPr>
                  <a:t>定制软件</a:t>
                </a: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1775" y="6469"/>
                <a:ext cx="2528" cy="768"/>
              </a:xfrm>
              <a:prstGeom prst="roundRect">
                <a:avLst/>
              </a:prstGeom>
              <a:noFill/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5" name="直接箭头连接符 24"/>
            <p:cNvCxnSpPr/>
            <p:nvPr/>
          </p:nvCxnSpPr>
          <p:spPr>
            <a:xfrm flipH="1">
              <a:off x="11221" y="6029"/>
              <a:ext cx="2496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H="1">
              <a:off x="4613" y="6701"/>
              <a:ext cx="3328" cy="102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 flipV="1">
              <a:off x="4517" y="6045"/>
              <a:ext cx="3376" cy="3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H="1" flipV="1">
              <a:off x="4421" y="3853"/>
              <a:ext cx="3504" cy="1776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9749" y="3853"/>
              <a:ext cx="8" cy="1456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>
              <a:off x="15573" y="2157"/>
              <a:ext cx="800" cy="16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15573" y="2759"/>
              <a:ext cx="800" cy="1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6375" y="1875"/>
              <a:ext cx="13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ea typeface="Adobe 黑体 Std R" panose="020B0400000000000000" charset="-122"/>
                </a:rPr>
                <a:t>资金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375" y="2477"/>
              <a:ext cx="13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ea typeface="Adobe 黑体 Std R" panose="020B0400000000000000" charset="-122"/>
                </a:rPr>
                <a:t>产品</a:t>
              </a:r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H="1">
              <a:off x="11213" y="6293"/>
              <a:ext cx="2496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12084" y="6246"/>
              <a:ext cx="116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2"/>
                  </a:solidFill>
                  <a:ea typeface="Adobe 黑体 Std R" panose="020B0400000000000000" charset="-122"/>
                </a:rPr>
                <a:t>需求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223" y="8103"/>
              <a:ext cx="3664" cy="768"/>
              <a:chOff x="13671" y="4916"/>
              <a:chExt cx="2958" cy="768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13720" y="5007"/>
                <a:ext cx="2909" cy="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>
                    <a:solidFill>
                      <a:schemeClr val="bg1"/>
                    </a:solidFill>
                    <a:latin typeface="Adobe 黑体 Std R" panose="020B0400000000000000" charset="-122"/>
                    <a:ea typeface="Adobe 黑体 Std R" panose="020B0400000000000000" charset="-122"/>
                  </a:rPr>
                  <a:t>巡检领域友商</a:t>
                </a: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3671" y="4916"/>
                <a:ext cx="2528" cy="768"/>
              </a:xfrm>
              <a:prstGeom prst="roundRect">
                <a:avLst/>
              </a:prstGeom>
              <a:noFill/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1" name="直接箭头连接符 40"/>
            <p:cNvCxnSpPr/>
            <p:nvPr/>
          </p:nvCxnSpPr>
          <p:spPr>
            <a:xfrm>
              <a:off x="9371" y="6650"/>
              <a:ext cx="8" cy="1399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V="1">
              <a:off x="9715" y="6562"/>
              <a:ext cx="8" cy="1456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16375" y="3117"/>
              <a:ext cx="13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ea typeface="Adobe 黑体 Std R" panose="020B0400000000000000" charset="-122"/>
                </a:rPr>
                <a:t>赢利点</a:t>
              </a:r>
            </a:p>
          </p:txBody>
        </p:sp>
        <p:pic>
          <p:nvPicPr>
            <p:cNvPr id="31" name="图片 30" descr="已巡检"/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669" y="3037"/>
              <a:ext cx="608" cy="608"/>
            </a:xfrm>
            <a:prstGeom prst="rect">
              <a:avLst/>
            </a:prstGeom>
          </p:spPr>
        </p:pic>
        <p:pic>
          <p:nvPicPr>
            <p:cNvPr id="35" name="图片 34" descr="已巡检"/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49" y="7046"/>
              <a:ext cx="608" cy="608"/>
            </a:xfrm>
            <a:prstGeom prst="rect">
              <a:avLst/>
            </a:prstGeom>
          </p:spPr>
        </p:pic>
        <p:pic>
          <p:nvPicPr>
            <p:cNvPr id="47" name="图片 46" descr="已巡检"/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18" y="5720"/>
              <a:ext cx="608" cy="608"/>
            </a:xfrm>
            <a:prstGeom prst="rect">
              <a:avLst/>
            </a:prstGeom>
          </p:spPr>
        </p:pic>
      </p:grpSp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商业模式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1074420" y="2282190"/>
            <a:ext cx="2430145" cy="3655060"/>
          </a:xfrm>
          <a:prstGeom prst="rect">
            <a:avLst/>
          </a:prstGeom>
          <a:noFill/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rmAutofit fontScale="97500"/>
          </a:bodyPr>
          <a:lstStyle/>
          <a:p>
            <a:pPr marL="0" lvl="0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6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为有需要的电网公司提供</a:t>
            </a:r>
            <a:r>
              <a:rPr lang="zh-CN" altLang="en-US" sz="1600" spc="110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</a:rPr>
              <a:t>包月的巡检服务</a:t>
            </a:r>
            <a:r>
              <a:rPr lang="zh-CN" altLang="en-US" sz="16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，公司人员到现场用本方案巡检，</a:t>
            </a:r>
            <a:r>
              <a:rPr lang="zh-CN" altLang="en-US" sz="1600" spc="110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</a:rPr>
              <a:t>交付客户巡检报告</a:t>
            </a:r>
            <a:endParaRPr lang="zh-CN" altLang="en-US" sz="1600" spc="110"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</a:endParaRPr>
          </a:p>
          <a:p>
            <a:pPr marL="0" lvl="0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6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根据实际，客户根据各个地区的输电线路每次</a:t>
            </a:r>
            <a:r>
              <a:rPr lang="zh-CN" altLang="en-US" sz="16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巡检长度大于</a:t>
            </a:r>
            <a:r>
              <a:rPr lang="en-US" altLang="zh-CN" sz="16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30KM</a:t>
            </a:r>
            <a:r>
              <a:rPr lang="zh-CN" altLang="en-US" sz="16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、</a:t>
            </a:r>
            <a:r>
              <a:rPr lang="zh-CN" altLang="en-US" sz="16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每月进行一到两次巡检</a:t>
            </a:r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4829175" y="2619375"/>
            <a:ext cx="2534285" cy="2797810"/>
          </a:xfrm>
          <a:prstGeom prst="rect">
            <a:avLst/>
          </a:prstGeom>
          <a:noFill/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marL="0" lvl="0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通过直接或者分销商代理渠道</a:t>
            </a:r>
            <a:r>
              <a:rPr lang="zh-CN" altLang="en-US" sz="1500" spc="110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</a:rPr>
              <a:t>销售整套解决方案</a:t>
            </a:r>
            <a:r>
              <a:rPr lang="zh-CN" altLang="en-US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，打包到无人机系统</a:t>
            </a:r>
            <a:r>
              <a:rPr lang="en-US" altLang="zh-CN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20-90</a:t>
            </a:r>
            <a:r>
              <a:rPr lang="zh-CN" altLang="en-US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万元</a:t>
            </a:r>
            <a:endParaRPr lang="zh-CN" altLang="en-US" sz="1500" spc="110"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</a:endParaRPr>
          </a:p>
          <a:p>
            <a:pPr marL="0" lvl="0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endParaRPr lang="zh-CN" altLang="en-US" sz="1500" spc="110"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</a:endParaRPr>
          </a:p>
          <a:p>
            <a:pPr marL="0" lvl="0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整体成本随方案内无人机架数增加而增加，故将方案内软件硬件</a:t>
            </a:r>
            <a:r>
              <a:rPr lang="zh-CN" altLang="en-US" sz="1500" spc="110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</a:rPr>
              <a:t>售价折算到每套无人机系统</a:t>
            </a:r>
            <a:r>
              <a:rPr lang="zh-CN" altLang="en-US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出售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182745" y="1303655"/>
            <a:ext cx="20320" cy="4368800"/>
          </a:xfrm>
          <a:prstGeom prst="line">
            <a:avLst/>
          </a:prstGeom>
          <a:ln w="15875" cap="rnd" cmpd="dbl">
            <a:gradFill>
              <a:gsLst>
                <a:gs pos="54000">
                  <a:schemeClr val="accent1">
                    <a:lumMod val="5000"/>
                    <a:lumOff val="95000"/>
                  </a:schemeClr>
                </a:gs>
                <a:gs pos="1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109980" y="1057630"/>
            <a:ext cx="2359025" cy="986155"/>
            <a:chOff x="912073" y="1301737"/>
            <a:chExt cx="2803779" cy="1790854"/>
          </a:xfrm>
        </p:grpSpPr>
        <p:grpSp>
          <p:nvGrpSpPr>
            <p:cNvPr id="44" name="Group 63"/>
            <p:cNvGrpSpPr/>
            <p:nvPr/>
          </p:nvGrpSpPr>
          <p:grpSpPr>
            <a:xfrm>
              <a:off x="912073" y="1311366"/>
              <a:ext cx="808352" cy="800100"/>
              <a:chOff x="3053268" y="4800600"/>
              <a:chExt cx="1616703" cy="1600200"/>
            </a:xfrm>
          </p:grpSpPr>
          <p:cxnSp>
            <p:nvCxnSpPr>
              <p:cNvPr id="45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63"/>
            <p:cNvGrpSpPr/>
            <p:nvPr/>
          </p:nvGrpSpPr>
          <p:grpSpPr>
            <a:xfrm rot="5400000">
              <a:off x="2901815" y="1296052"/>
              <a:ext cx="808352" cy="819723"/>
              <a:chOff x="3053268" y="4800600"/>
              <a:chExt cx="1616703" cy="1639446"/>
            </a:xfrm>
          </p:grpSpPr>
          <p:cxnSp>
            <p:nvCxnSpPr>
              <p:cNvPr id="48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65"/>
              <p:cNvCxnSpPr/>
              <p:nvPr/>
            </p:nvCxnSpPr>
            <p:spPr>
              <a:xfrm flipV="1">
                <a:off x="3053268" y="4839847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63"/>
            <p:cNvGrpSpPr/>
            <p:nvPr/>
          </p:nvGrpSpPr>
          <p:grpSpPr>
            <a:xfrm rot="5400000" flipH="1">
              <a:off x="2911626" y="2279210"/>
              <a:ext cx="808352" cy="800100"/>
              <a:chOff x="3053268" y="4800600"/>
              <a:chExt cx="1616703" cy="1600200"/>
            </a:xfrm>
          </p:grpSpPr>
          <p:cxnSp>
            <p:nvCxnSpPr>
              <p:cNvPr id="51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63"/>
            <p:cNvGrpSpPr/>
            <p:nvPr/>
          </p:nvGrpSpPr>
          <p:grpSpPr>
            <a:xfrm rot="16200000">
              <a:off x="916199" y="2288365"/>
              <a:ext cx="808352" cy="800100"/>
              <a:chOff x="3053268" y="4800600"/>
              <a:chExt cx="1616703" cy="1600200"/>
            </a:xfrm>
          </p:grpSpPr>
          <p:cxnSp>
            <p:nvCxnSpPr>
              <p:cNvPr id="54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直接连接符 11"/>
          <p:cNvCxnSpPr/>
          <p:nvPr/>
        </p:nvCxnSpPr>
        <p:spPr>
          <a:xfrm flipH="1">
            <a:off x="8021320" y="1303655"/>
            <a:ext cx="20320" cy="4368800"/>
          </a:xfrm>
          <a:prstGeom prst="line">
            <a:avLst/>
          </a:prstGeom>
          <a:ln w="15875" cap="rnd" cmpd="dbl">
            <a:gradFill>
              <a:gsLst>
                <a:gs pos="54000">
                  <a:schemeClr val="accent1">
                    <a:lumMod val="5000"/>
                    <a:lumOff val="95000"/>
                  </a:schemeClr>
                </a:gs>
                <a:gs pos="1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916805" y="1057630"/>
            <a:ext cx="2359025" cy="986155"/>
            <a:chOff x="912073" y="1301737"/>
            <a:chExt cx="2803779" cy="1790854"/>
          </a:xfrm>
        </p:grpSpPr>
        <p:grpSp>
          <p:nvGrpSpPr>
            <p:cNvPr id="31" name="Group 63"/>
            <p:cNvGrpSpPr/>
            <p:nvPr/>
          </p:nvGrpSpPr>
          <p:grpSpPr>
            <a:xfrm>
              <a:off x="912073" y="1311366"/>
              <a:ext cx="808352" cy="800100"/>
              <a:chOff x="3053268" y="4800600"/>
              <a:chExt cx="1616703" cy="1600200"/>
            </a:xfrm>
          </p:grpSpPr>
          <p:cxnSp>
            <p:nvCxnSpPr>
              <p:cNvPr id="32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63"/>
            <p:cNvGrpSpPr/>
            <p:nvPr/>
          </p:nvGrpSpPr>
          <p:grpSpPr>
            <a:xfrm rot="5400000">
              <a:off x="2911626" y="1305863"/>
              <a:ext cx="808352" cy="800100"/>
              <a:chOff x="3053268" y="4800600"/>
              <a:chExt cx="1616703" cy="1600200"/>
            </a:xfrm>
          </p:grpSpPr>
          <p:cxnSp>
            <p:nvCxnSpPr>
              <p:cNvPr id="35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63"/>
            <p:cNvGrpSpPr/>
            <p:nvPr/>
          </p:nvGrpSpPr>
          <p:grpSpPr>
            <a:xfrm rot="5400000" flipH="1">
              <a:off x="2911626" y="2279210"/>
              <a:ext cx="808352" cy="800100"/>
              <a:chOff x="3053268" y="4800600"/>
              <a:chExt cx="1616703" cy="1600200"/>
            </a:xfrm>
          </p:grpSpPr>
          <p:cxnSp>
            <p:nvCxnSpPr>
              <p:cNvPr id="38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63"/>
            <p:cNvGrpSpPr/>
            <p:nvPr/>
          </p:nvGrpSpPr>
          <p:grpSpPr>
            <a:xfrm rot="16200000">
              <a:off x="916199" y="2288365"/>
              <a:ext cx="808352" cy="800100"/>
              <a:chOff x="3053268" y="4800600"/>
              <a:chExt cx="1616703" cy="1600200"/>
            </a:xfrm>
          </p:grpSpPr>
          <p:cxnSp>
            <p:nvCxnSpPr>
              <p:cNvPr id="41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组合 42"/>
          <p:cNvGrpSpPr/>
          <p:nvPr/>
        </p:nvGrpSpPr>
        <p:grpSpPr>
          <a:xfrm>
            <a:off x="8728075" y="1052589"/>
            <a:ext cx="2359025" cy="986155"/>
            <a:chOff x="912073" y="1301737"/>
            <a:chExt cx="2803779" cy="1790854"/>
          </a:xfrm>
        </p:grpSpPr>
        <p:grpSp>
          <p:nvGrpSpPr>
            <p:cNvPr id="56" name="Group 63"/>
            <p:cNvGrpSpPr/>
            <p:nvPr/>
          </p:nvGrpSpPr>
          <p:grpSpPr>
            <a:xfrm>
              <a:off x="912073" y="1311366"/>
              <a:ext cx="808352" cy="800100"/>
              <a:chOff x="3053268" y="4800600"/>
              <a:chExt cx="1616703" cy="1600200"/>
            </a:xfrm>
          </p:grpSpPr>
          <p:cxnSp>
            <p:nvCxnSpPr>
              <p:cNvPr id="57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63"/>
            <p:cNvGrpSpPr/>
            <p:nvPr/>
          </p:nvGrpSpPr>
          <p:grpSpPr>
            <a:xfrm rot="5400000">
              <a:off x="2911626" y="1305863"/>
              <a:ext cx="808352" cy="800100"/>
              <a:chOff x="3053268" y="4800600"/>
              <a:chExt cx="1616703" cy="1600200"/>
            </a:xfrm>
          </p:grpSpPr>
          <p:cxnSp>
            <p:nvCxnSpPr>
              <p:cNvPr id="60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3"/>
            <p:cNvGrpSpPr/>
            <p:nvPr/>
          </p:nvGrpSpPr>
          <p:grpSpPr>
            <a:xfrm rot="5400000" flipH="1">
              <a:off x="2911626" y="2279210"/>
              <a:ext cx="808352" cy="800100"/>
              <a:chOff x="3053268" y="4800600"/>
              <a:chExt cx="1616703" cy="1600200"/>
            </a:xfrm>
          </p:grpSpPr>
          <p:cxnSp>
            <p:nvCxnSpPr>
              <p:cNvPr id="63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3"/>
            <p:cNvGrpSpPr/>
            <p:nvPr/>
          </p:nvGrpSpPr>
          <p:grpSpPr>
            <a:xfrm rot="16200000">
              <a:off x="916199" y="2288365"/>
              <a:ext cx="808352" cy="800100"/>
              <a:chOff x="3053268" y="4800600"/>
              <a:chExt cx="1616703" cy="1600200"/>
            </a:xfrm>
          </p:grpSpPr>
          <p:cxnSp>
            <p:nvCxnSpPr>
              <p:cNvPr id="66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文本框 67"/>
          <p:cNvSpPr txBox="1"/>
          <p:nvPr/>
        </p:nvSpPr>
        <p:spPr>
          <a:xfrm>
            <a:off x="1526361" y="1363219"/>
            <a:ext cx="1573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卖巡检服务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5379395" y="1363219"/>
            <a:ext cx="15680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</a:rPr>
              <a:t>卖解决方案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177020" y="1363980"/>
            <a:ext cx="162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</a:rPr>
              <a:t>卖接口使用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976683" y="811633"/>
            <a:ext cx="600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ea typeface="Adobe 黑体 Std R" panose="020B0400000000000000" charset="-122"/>
                <a:sym typeface="+mn-ea"/>
              </a:rPr>
              <a:t>01</a:t>
            </a:r>
            <a:endParaRPr lang="en-US" altLang="zh-CN" sz="2800" b="1" dirty="0">
              <a:solidFill>
                <a:schemeClr val="accent2"/>
              </a:solidFill>
              <a:ea typeface="Adobe 黑体 Std R" panose="020B040000000000000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536531" y="811633"/>
            <a:ext cx="633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  <a:sym typeface="+mn-ea"/>
              </a:rPr>
              <a:t>03</a:t>
            </a:r>
            <a:endParaRPr lang="en-US" altLang="zh-CN" sz="2800" b="1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827633" y="811633"/>
            <a:ext cx="730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ea typeface="Adobe 黑体 Std R" panose="020B0400000000000000" charset="-122"/>
                <a:sym typeface="+mn-ea"/>
              </a:rPr>
              <a:t>02</a:t>
            </a:r>
            <a:endParaRPr lang="en-US" altLang="zh-CN" sz="2800" b="1" dirty="0">
              <a:solidFill>
                <a:schemeClr val="accent2"/>
              </a:solidFill>
              <a:ea typeface="Adobe 黑体 Std R" panose="020B0400000000000000" charset="-122"/>
            </a:endParaRPr>
          </a:p>
        </p:txBody>
      </p:sp>
      <p:sp>
        <p:nvSpPr>
          <p:cNvPr id="77" name="矩形 76"/>
          <p:cNvSpPr/>
          <p:nvPr>
            <p:custDataLst>
              <p:tags r:id="rId4"/>
            </p:custDataLst>
          </p:nvPr>
        </p:nvSpPr>
        <p:spPr>
          <a:xfrm>
            <a:off x="8619173" y="2044700"/>
            <a:ext cx="2576830" cy="3723005"/>
          </a:xfrm>
          <a:prstGeom prst="rect">
            <a:avLst/>
          </a:prstGeom>
          <a:noFill/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lvl="0" indent="-285750" fontAlgn="ctr">
              <a:lnSpc>
                <a:spcPct val="150000"/>
              </a:lnSpc>
              <a:spcBef>
                <a:spcPts val="1000"/>
              </a:spcBef>
              <a:buSzPct val="100000"/>
            </a:pPr>
            <a:r>
              <a:rPr lang="zh-CN" altLang="en-US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开放系统</a:t>
            </a:r>
            <a:r>
              <a:rPr lang="en-US" altLang="zh-CN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API</a:t>
            </a:r>
            <a:r>
              <a:rPr lang="zh-CN" altLang="en-US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接口，允许电网公司或巡检领域友商</a:t>
            </a:r>
            <a:r>
              <a:rPr lang="zh-CN" altLang="en-US" sz="1500" spc="110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</a:rPr>
              <a:t>接入我公司软件服务内容</a:t>
            </a:r>
            <a:r>
              <a:rPr lang="zh-CN" altLang="en-US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，</a:t>
            </a:r>
            <a:r>
              <a:rPr lang="zh-CN" altLang="en-US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根据诊断数据量进行收费</a:t>
            </a:r>
            <a:endParaRPr lang="zh-CN" altLang="en-US" sz="1500" spc="110"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</a:endParaRPr>
          </a:p>
          <a:p>
            <a:pPr lvl="0" indent="-285750" fontAlgn="ctr">
              <a:lnSpc>
                <a:spcPct val="150000"/>
              </a:lnSpc>
              <a:spcBef>
                <a:spcPts val="1000"/>
              </a:spcBef>
              <a:buSzPct val="100000"/>
            </a:pPr>
            <a:endParaRPr lang="zh-CN" altLang="en-US" sz="1500" spc="110"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</a:endParaRPr>
          </a:p>
          <a:p>
            <a:pPr lvl="0" indent="-285750" fontAlgn="ctr">
              <a:lnSpc>
                <a:spcPct val="150000"/>
              </a:lnSpc>
              <a:spcBef>
                <a:spcPts val="1000"/>
              </a:spcBef>
              <a:buSzPct val="100000"/>
            </a:pPr>
            <a:r>
              <a:rPr lang="zh-CN" altLang="en-US" sz="1500" spc="11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按服务的核心程度与使用时间收费，可提供包年包月或按次计费</a:t>
            </a:r>
          </a:p>
        </p:txBody>
      </p:sp>
      <p:sp>
        <p:nvSpPr>
          <p:cNvPr id="2" name="矩形 1"/>
          <p:cNvSpPr/>
          <p:nvPr/>
        </p:nvSpPr>
        <p:spPr>
          <a:xfrm>
            <a:off x="8510905" y="2306320"/>
            <a:ext cx="2793365" cy="3662680"/>
          </a:xfrm>
          <a:prstGeom prst="rect">
            <a:avLst/>
          </a:prstGeom>
          <a:noFill/>
          <a:ln w="190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99635" y="2306320"/>
            <a:ext cx="2793365" cy="3662680"/>
          </a:xfrm>
          <a:prstGeom prst="rect">
            <a:avLst/>
          </a:prstGeom>
          <a:noFill/>
          <a:ln w="190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92810" y="2306320"/>
            <a:ext cx="2793365" cy="3662680"/>
          </a:xfrm>
          <a:prstGeom prst="rect">
            <a:avLst/>
          </a:prstGeom>
          <a:noFill/>
          <a:ln w="190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76575" y="6285865"/>
            <a:ext cx="5812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</a:rPr>
              <a:t>基于解决方案，提供多种产品形式，面向不同客户需求</a:t>
            </a:r>
          </a:p>
        </p:txBody>
      </p:sp>
      <p:sp>
        <p:nvSpPr>
          <p:cNvPr id="7" name="标题 6"/>
          <p:cNvSpPr/>
          <p:nvPr/>
        </p:nvSpPr>
        <p:spPr>
          <a:xfrm>
            <a:off x="229870" y="144145"/>
            <a:ext cx="296799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r>
              <a:rPr lang="zh-CN" altLang="en-US"/>
              <a:t>产品与定价策略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33045" y="184150"/>
            <a:ext cx="0" cy="55880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71540" y="4016375"/>
            <a:ext cx="3069590" cy="1932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以河北输电线路长度例：</a:t>
            </a:r>
            <a:r>
              <a:rPr lang="zh-CN" altLang="en-US" sz="1900" spc="15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100,769</a:t>
            </a:r>
            <a:r>
              <a:rPr lang="en-US" altLang="zh-CN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km</a:t>
            </a:r>
          </a:p>
          <a:p>
            <a:pPr fontAlgn="auto">
              <a:lnSpc>
                <a:spcPct val="150000"/>
              </a:lnSpc>
            </a:pP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若占据</a:t>
            </a:r>
            <a:r>
              <a:rPr lang="en-US" altLang="zh-CN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10%</a:t>
            </a: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市场</a:t>
            </a:r>
          </a:p>
          <a:p>
            <a:pPr fontAlgn="auto">
              <a:lnSpc>
                <a:spcPct val="110000"/>
              </a:lnSpc>
            </a:pP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每公里</a:t>
            </a: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利润</a:t>
            </a:r>
            <a:r>
              <a:rPr lang="en-US" altLang="zh-CN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4</a:t>
            </a:r>
            <a:r>
              <a:rPr lang="en-US" altLang="zh-CN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00</a:t>
            </a: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元</a:t>
            </a:r>
            <a:endParaRPr lang="en-US" altLang="zh-CN" sz="1900" spc="150" dirty="0">
              <a:solidFill>
                <a:schemeClr val="accent4"/>
              </a:solidFill>
              <a:latin typeface="黑体" panose="02010609060101010101" charset="-122"/>
              <a:ea typeface="Adobe 黑体 Std R" panose="020B0400000000000000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每年利润</a:t>
            </a:r>
            <a:r>
              <a:rPr lang="zh-CN" altLang="en-US" sz="1900" spc="15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共</a:t>
            </a:r>
            <a:r>
              <a:rPr lang="en-US" altLang="zh-CN" sz="1900" spc="15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401</a:t>
            </a:r>
            <a:r>
              <a:rPr lang="zh-CN" altLang="en-US" sz="1900" spc="15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万元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931910" y="4016375"/>
            <a:ext cx="3164840" cy="1932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全国线路长度：</a:t>
            </a:r>
            <a:r>
              <a:rPr lang="zh-CN" altLang="en-US" sz="1900" spc="15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1,892,477</a:t>
            </a: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千米</a:t>
            </a:r>
          </a:p>
          <a:p>
            <a:pPr fontAlgn="auto">
              <a:lnSpc>
                <a:spcPct val="150000"/>
              </a:lnSpc>
            </a:pP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若占领</a:t>
            </a:r>
            <a:r>
              <a:rPr lang="en-US" altLang="zh-CN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1.5%</a:t>
            </a: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市场</a:t>
            </a:r>
          </a:p>
          <a:p>
            <a:pPr fontAlgn="auto">
              <a:lnSpc>
                <a:spcPct val="110000"/>
              </a:lnSpc>
            </a:pP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每公里利润</a:t>
            </a:r>
            <a:r>
              <a:rPr lang="en-US" altLang="zh-CN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400</a:t>
            </a: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元</a:t>
            </a:r>
            <a:endParaRPr lang="en-US" altLang="zh-CN" sz="1900" spc="150" dirty="0">
              <a:solidFill>
                <a:schemeClr val="accent4"/>
              </a:solidFill>
              <a:latin typeface="黑体" panose="02010609060101010101" charset="-122"/>
              <a:ea typeface="Adobe 黑体 Std R" panose="020B0400000000000000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9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每年利润</a:t>
            </a:r>
            <a:r>
              <a:rPr lang="zh-CN" altLang="en-US" sz="1900" spc="15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共</a:t>
            </a:r>
            <a:r>
              <a:rPr lang="en-US" altLang="zh-CN" sz="1900" spc="15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5.9</a:t>
            </a:r>
            <a:r>
              <a:rPr lang="zh-CN" altLang="en-US" sz="1900" spc="15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亿元</a:t>
            </a:r>
            <a:endParaRPr lang="zh-CN" altLang="en-US" sz="1900" spc="150" dirty="0">
              <a:solidFill>
                <a:schemeClr val="bg2"/>
              </a:solidFill>
              <a:latin typeface="黑体" panose="02010609060101010101" charset="-122"/>
              <a:ea typeface="Adobe 黑体 Std R" panose="020B0400000000000000" charset="-122"/>
              <a:cs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3870" y="3676650"/>
            <a:ext cx="5472430" cy="312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spc="100" dirty="0">
                <a:solidFill>
                  <a:schemeClr val="accent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解决方案</a:t>
            </a:r>
            <a:r>
              <a:rPr lang="zh-CN" altLang="en-US" sz="160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定价</a:t>
            </a:r>
            <a:endParaRPr lang="zh-CN" altLang="en-US" sz="1600" spc="100" dirty="0">
              <a:solidFill>
                <a:schemeClr val="bg1"/>
              </a:solidFill>
              <a:latin typeface="黑体" panose="02010609060101010101" charset="-122"/>
              <a:ea typeface="Adobe 黑体 Std R" panose="020B0400000000000000" charset="-122"/>
              <a:cs typeface="黑体" panose="02010609060101010101" charset="-122"/>
            </a:endParaRPr>
          </a:p>
          <a:p>
            <a:pPr marL="342900" indent="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顾客定价法</a:t>
            </a:r>
          </a:p>
          <a:p>
            <a:pPr indent="0" algn="l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     根据电力公司客户实际情况：</a:t>
            </a:r>
          </a:p>
          <a:p>
            <a:pPr indent="0" algn="l" fontAlgn="auto">
              <a:lnSpc>
                <a:spcPct val="100000"/>
              </a:lnSpc>
            </a:pPr>
            <a:r>
              <a:rPr lang="zh-CN" altLang="en-US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     顾客每次至少起购</a:t>
            </a:r>
            <a:r>
              <a:rPr lang="en-US" altLang="zh-CN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30</a:t>
            </a:r>
            <a:r>
              <a:rPr lang="zh-CN" altLang="en-US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公里长度线路；</a:t>
            </a:r>
          </a:p>
          <a:p>
            <a:pPr marL="285750" indent="0" algn="l" fontAlgn="auto">
              <a:lnSpc>
                <a:spcPct val="150000"/>
              </a:lnSpc>
              <a:spcBef>
                <a:spcPts val="100"/>
              </a:spcBef>
              <a:buFont typeface="Wingdings" panose="05000000000000000000" charset="0"/>
              <a:buChar char="Ø"/>
            </a:pPr>
            <a:r>
              <a:rPr lang="zh-CN" altLang="en-US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每架可服务</a:t>
            </a:r>
            <a:r>
              <a:rPr lang="en-US" altLang="zh-CN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10</a:t>
            </a:r>
            <a:r>
              <a:rPr lang="zh-CN" altLang="en-US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千米线路</a:t>
            </a:r>
          </a:p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    每架可服务</a:t>
            </a:r>
            <a:r>
              <a:rPr lang="en-US" altLang="zh-CN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5</a:t>
            </a:r>
            <a:r>
              <a:rPr lang="zh-CN" altLang="en-US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年</a:t>
            </a:r>
            <a:endParaRPr lang="zh-CN" altLang="en-US" sz="1600" spc="100" dirty="0">
              <a:solidFill>
                <a:schemeClr val="bg1"/>
              </a:solidFill>
              <a:latin typeface="黑体" panose="02010609060101010101" charset="-122"/>
              <a:ea typeface="Adobe 黑体 Std R" panose="020B0400000000000000" charset="-122"/>
              <a:cs typeface="黑体" panose="02010609060101010101" charset="-122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故以</a:t>
            </a:r>
            <a:r>
              <a:rPr lang="zh-CN" altLang="en-US" sz="1600" spc="10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无人机系统不同系统功能解决方案收费</a:t>
            </a:r>
          </a:p>
          <a:p>
            <a:pPr indent="0" algn="l" fontAlgn="auto">
              <a:lnSpc>
                <a:spcPct val="100000"/>
              </a:lnSpc>
            </a:pPr>
            <a:r>
              <a:rPr lang="zh-CN" altLang="en-US" sz="1600" spc="1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     </a:t>
            </a:r>
            <a:r>
              <a:rPr lang="zh-CN" altLang="en-US" sz="1600" spc="10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每套根据功能配置售价</a:t>
            </a:r>
            <a:r>
              <a:rPr lang="en-US" altLang="zh-CN" sz="1600" spc="10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20-90</a:t>
            </a:r>
            <a:r>
              <a:rPr lang="zh-CN" altLang="en-US" sz="1600" spc="10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</a:rPr>
              <a:t>万元</a:t>
            </a:r>
            <a:endParaRPr lang="en-US" altLang="zh-CN" sz="1600" dirty="0">
              <a:solidFill>
                <a:schemeClr val="bg1"/>
              </a:solidFill>
              <a:latin typeface="黑体" panose="02010609060101010101" charset="-122"/>
              <a:ea typeface="Adobe 黑体 Std R" panose="020B0400000000000000" charset="-122"/>
              <a:cs typeface="黑体" panose="02010609060101010101" charset="-122"/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</a:t>
            </a:r>
          </a:p>
          <a:p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4190" y="2567940"/>
            <a:ext cx="452691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Adobe 黑体 Std R" panose="020B0400000000000000" charset="-122"/>
              </a:rPr>
              <a:t>生产成本分析 </a:t>
            </a:r>
            <a:endParaRPr lang="zh-CN" altLang="en-US" sz="1600" dirty="0">
              <a:solidFill>
                <a:schemeClr val="accent4"/>
              </a:solidFill>
              <a:latin typeface="黑体" panose="02010609060101010101" charset="-122"/>
              <a:ea typeface="Adobe 黑体 Std R" panose="020B0400000000000000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sym typeface="+mn-ea"/>
              </a:rPr>
              <a:t>软件部分：成本固定，边际效应显著</a:t>
            </a:r>
            <a:endParaRPr lang="zh-CN" altLang="en-US" sz="1600" dirty="0">
              <a:solidFill>
                <a:schemeClr val="bg1"/>
              </a:solidFill>
              <a:latin typeface="黑体" panose="02010609060101010101" charset="-122"/>
              <a:ea typeface="Adobe 黑体 Std R" panose="020B0400000000000000" charset="-122"/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sym typeface="+mn-ea"/>
              </a:rPr>
              <a:t>无人机等硬件部分：成本随服务里程增加</a:t>
            </a:r>
            <a:endParaRPr lang="zh-CN" altLang="en-US" sz="1600" dirty="0">
              <a:solidFill>
                <a:schemeClr val="accent4"/>
              </a:solidFill>
              <a:latin typeface="黑体" panose="02010609060101010101" charset="-122"/>
              <a:ea typeface="Adobe 黑体 Std R" panose="020B04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68527" y="3230106"/>
            <a:ext cx="3326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</a:rPr>
              <a:t>河北、全国输电线路回路长度</a:t>
            </a:r>
            <a:r>
              <a:rPr lang="en-US" altLang="zh-CN" sz="1200" dirty="0">
                <a:solidFill>
                  <a:schemeClr val="bg2"/>
                </a:solidFill>
              </a:rPr>
              <a:t>*</a:t>
            </a:r>
            <a:r>
              <a:rPr lang="zh-CN" altLang="en-US" sz="1200" dirty="0">
                <a:solidFill>
                  <a:schemeClr val="bg2"/>
                </a:solidFill>
              </a:rPr>
              <a:t>（</a:t>
            </a:r>
            <a:r>
              <a:rPr lang="en-US" altLang="zh-CN" sz="1200" dirty="0">
                <a:solidFill>
                  <a:schemeClr val="bg2"/>
                </a:solidFill>
              </a:rPr>
              <a:t>2007-2018</a:t>
            </a:r>
            <a:r>
              <a:rPr lang="zh-CN" altLang="en-US" sz="1200" dirty="0">
                <a:solidFill>
                  <a:schemeClr val="bg2"/>
                </a:solidFill>
              </a:rPr>
              <a:t>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3870" y="1156970"/>
            <a:ext cx="48647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pc="150" dirty="0">
                <a:solidFill>
                  <a:schemeClr val="accent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收入：</a:t>
            </a:r>
            <a:r>
              <a:rPr lang="zh-CN" altLang="en-US" sz="2000" spc="150" dirty="0">
                <a:solidFill>
                  <a:schemeClr val="bg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平均每架每公里</a:t>
            </a:r>
            <a:r>
              <a:rPr lang="en-US" altLang="zh-CN" sz="2000" spc="15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900</a:t>
            </a:r>
            <a:r>
              <a:rPr lang="zh-CN" altLang="en-US" sz="2000" spc="15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元</a:t>
            </a:r>
          </a:p>
          <a:p>
            <a:pPr algn="l"/>
            <a:endParaRPr lang="zh-CN" altLang="en-US" sz="2000" spc="150" dirty="0">
              <a:solidFill>
                <a:schemeClr val="accent2"/>
              </a:solidFill>
              <a:latin typeface="黑体" panose="02010609060101010101" charset="-122"/>
              <a:ea typeface="Adobe 黑体 Std R" panose="020B0400000000000000" charset="-122"/>
              <a:cs typeface="黑体" panose="02010609060101010101" charset="-122"/>
              <a:sym typeface="+mn-ea"/>
            </a:endParaRPr>
          </a:p>
          <a:p>
            <a:pPr algn="l"/>
            <a:r>
              <a:rPr lang="zh-CN" altLang="en-US" sz="2000" spc="150" dirty="0">
                <a:solidFill>
                  <a:schemeClr val="accent1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利润：</a:t>
            </a:r>
            <a:r>
              <a:rPr lang="zh-CN" altLang="en-US" sz="2000" spc="150" dirty="0">
                <a:solidFill>
                  <a:schemeClr val="bg2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平均每公里</a:t>
            </a:r>
            <a:r>
              <a:rPr lang="en-US" altLang="zh-CN" sz="2000" spc="15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400</a:t>
            </a:r>
            <a:r>
              <a:rPr lang="zh-CN" altLang="en-US" sz="2000" spc="150" dirty="0">
                <a:solidFill>
                  <a:schemeClr val="accent4"/>
                </a:solidFill>
                <a:latin typeface="黑体" panose="02010609060101010101" charset="-122"/>
                <a:ea typeface="Adobe 黑体 Std R" panose="020B0400000000000000" charset="-122"/>
                <a:cs typeface="黑体" panose="02010609060101010101" charset="-122"/>
                <a:sym typeface="+mn-ea"/>
              </a:rPr>
              <a:t>元</a:t>
            </a:r>
            <a:endParaRPr lang="zh-CN" altLang="en-US" sz="2000" spc="150" dirty="0">
              <a:solidFill>
                <a:schemeClr val="bg2"/>
              </a:solidFill>
              <a:latin typeface="黑体" panose="02010609060101010101" charset="-122"/>
              <a:ea typeface="Adobe 黑体 Std R" panose="020B0400000000000000" charset="-122"/>
              <a:cs typeface="黑体" panose="02010609060101010101" charset="-122"/>
            </a:endParaRPr>
          </a:p>
          <a:p>
            <a:pPr algn="l"/>
            <a:endParaRPr lang="zh-CN" altLang="en-US" sz="2000" spc="150" dirty="0">
              <a:solidFill>
                <a:schemeClr val="bg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60830" y="6400165"/>
            <a:ext cx="1976755" cy="3683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成本分析与定价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886700" y="6400165"/>
            <a:ext cx="1976755" cy="3683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市场规模与空间</a:t>
            </a:r>
          </a:p>
        </p:txBody>
      </p:sp>
      <p:sp>
        <p:nvSpPr>
          <p:cNvPr id="2" name="矩形 1"/>
          <p:cNvSpPr/>
          <p:nvPr/>
        </p:nvSpPr>
        <p:spPr>
          <a:xfrm>
            <a:off x="368300" y="2420620"/>
            <a:ext cx="4954270" cy="3856355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350520" y="3676650"/>
            <a:ext cx="4998085" cy="889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694035" y="6601460"/>
            <a:ext cx="188150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>
                <a:solidFill>
                  <a:schemeClr val="bg2"/>
                </a:solidFill>
                <a:sym typeface="+mn-ea"/>
              </a:rPr>
              <a:t>*</a:t>
            </a:r>
            <a:r>
              <a:rPr lang="zh-CN" altLang="en-US" sz="700">
                <a:solidFill>
                  <a:schemeClr val="bg2"/>
                </a:solidFill>
                <a:sym typeface="+mn-ea"/>
              </a:rPr>
              <a:t>数据来源：中国电力企业联合会</a:t>
            </a:r>
            <a:endParaRPr lang="zh-CN" altLang="en-US">
              <a:solidFill>
                <a:schemeClr val="bg2"/>
              </a:solidFill>
            </a:endParaRPr>
          </a:p>
          <a:p>
            <a:endParaRPr lang="zh-CN" altLang="en-US"/>
          </a:p>
        </p:txBody>
      </p:sp>
      <p:pic>
        <p:nvPicPr>
          <p:cNvPr id="17" name="图片 16" descr="线路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956300" y="144145"/>
            <a:ext cx="5807075" cy="30321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971540" y="3685540"/>
            <a:ext cx="5806440" cy="2591435"/>
          </a:xfrm>
          <a:prstGeom prst="rect">
            <a:avLst/>
          </a:prstGeom>
          <a:noFill/>
          <a:ln w="952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9" idx="0"/>
            <a:endCxn id="19" idx="2"/>
          </p:cNvCxnSpPr>
          <p:nvPr/>
        </p:nvCxnSpPr>
        <p:spPr>
          <a:xfrm>
            <a:off x="8874760" y="3685540"/>
            <a:ext cx="0" cy="259143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市场分析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144145"/>
            <a:ext cx="2967990" cy="628015"/>
          </a:xfrm>
        </p:spPr>
        <p:txBody>
          <a:bodyPr/>
          <a:lstStyle/>
          <a:p>
            <a:r>
              <a:rPr lang="zh-CN" altLang="en-US"/>
              <a:t>分段市场渗透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5744" y="1031118"/>
            <a:ext cx="3212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第一阶段</a:t>
            </a:r>
            <a:r>
              <a:rPr lang="en-US" altLang="zh-CN" dirty="0">
                <a:solidFill>
                  <a:schemeClr val="bg2"/>
                </a:solidFill>
              </a:rPr>
              <a:t>——</a:t>
            </a:r>
            <a:r>
              <a:rPr lang="zh-CN" altLang="en-US" dirty="0">
                <a:solidFill>
                  <a:schemeClr val="bg2"/>
                </a:solidFill>
              </a:rPr>
              <a:t>与市场上电力科技企业</a:t>
            </a:r>
            <a:r>
              <a:rPr lang="zh-CN" altLang="en-US" dirty="0">
                <a:solidFill>
                  <a:schemeClr val="accent4"/>
                </a:solidFill>
              </a:rPr>
              <a:t>合作开发销售</a:t>
            </a:r>
            <a:r>
              <a:rPr lang="zh-CN" altLang="en-US" dirty="0">
                <a:solidFill>
                  <a:schemeClr val="bg2"/>
                </a:solidFill>
              </a:rPr>
              <a:t>产品，提高市场影响力与市场熟悉度</a:t>
            </a:r>
          </a:p>
          <a:p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1715" y="3368477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南瑞集团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1714" y="4919163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深圳康拓普</a:t>
            </a:r>
          </a:p>
        </p:txBody>
      </p:sp>
      <p:pic>
        <p:nvPicPr>
          <p:cNvPr id="12" name="图片 11" descr="na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6" y="2172236"/>
            <a:ext cx="2137468" cy="1244966"/>
          </a:xfrm>
          <a:prstGeom prst="rect">
            <a:avLst/>
          </a:prstGeom>
        </p:spPr>
      </p:pic>
      <p:pic>
        <p:nvPicPr>
          <p:cNvPr id="13" name="图片 12" descr="康拓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06" y="3690735"/>
            <a:ext cx="2137468" cy="126189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21713" y="6235303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国网智能</a:t>
            </a:r>
          </a:p>
        </p:txBody>
      </p:sp>
      <p:pic>
        <p:nvPicPr>
          <p:cNvPr id="16" name="图片 15" descr="国网智能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07" y="5287464"/>
            <a:ext cx="2137468" cy="98130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9D5CF7F-1A41-4390-9A38-9D08FA05CB36}"/>
              </a:ext>
            </a:extLst>
          </p:cNvPr>
          <p:cNvSpPr txBox="1"/>
          <p:nvPr/>
        </p:nvSpPr>
        <p:spPr>
          <a:xfrm>
            <a:off x="4020589" y="1029175"/>
            <a:ext cx="3876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第二阶段</a:t>
            </a:r>
            <a:r>
              <a:rPr lang="en-US" altLang="zh-CN" dirty="0">
                <a:solidFill>
                  <a:schemeClr val="bg2"/>
                </a:solidFill>
              </a:rPr>
              <a:t>——</a:t>
            </a:r>
            <a:r>
              <a:rPr lang="zh-CN" altLang="en-US" dirty="0">
                <a:solidFill>
                  <a:schemeClr val="bg2"/>
                </a:solidFill>
                <a:sym typeface="+mn-ea"/>
              </a:rPr>
              <a:t>面向地市电网公司，以</a:t>
            </a:r>
            <a:r>
              <a:rPr lang="zh-CN" altLang="en-US" dirty="0">
                <a:solidFill>
                  <a:schemeClr val="accent4"/>
                </a:solidFill>
                <a:sym typeface="+mn-ea"/>
              </a:rPr>
              <a:t>卖服务为主</a:t>
            </a:r>
            <a:r>
              <a:rPr lang="zh-CN" altLang="en-US" dirty="0">
                <a:solidFill>
                  <a:schemeClr val="bg2"/>
                </a:solidFill>
                <a:sym typeface="+mn-ea"/>
              </a:rPr>
              <a:t>，提供现场无人机智能巡检服务</a:t>
            </a:r>
          </a:p>
          <a:p>
            <a:endParaRPr lang="zh-CN" altLang="en-US" dirty="0">
              <a:solidFill>
                <a:schemeClr val="bg2"/>
              </a:solidFill>
            </a:endParaRPr>
          </a:p>
        </p:txBody>
      </p:sp>
      <p:pic>
        <p:nvPicPr>
          <p:cNvPr id="19" name="图片 18" descr="石家庄">
            <a:extLst>
              <a:ext uri="{FF2B5EF4-FFF2-40B4-BE49-F238E27FC236}">
                <a16:creationId xmlns:a16="http://schemas.microsoft.com/office/drawing/2014/main" id="{A9F53AB1-7A64-4954-959B-565506AB1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592" y="2172236"/>
            <a:ext cx="3452495" cy="106553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BA762FE-EABB-4401-91A5-1F6AC4DE32F4}"/>
              </a:ext>
            </a:extLst>
          </p:cNvPr>
          <p:cNvSpPr txBox="1"/>
          <p:nvPr/>
        </p:nvSpPr>
        <p:spPr>
          <a:xfrm>
            <a:off x="5057718" y="3233052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石家庄供电公司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4F19487-06E3-4CFA-A773-DF8A2C77DAD7}"/>
              </a:ext>
            </a:extLst>
          </p:cNvPr>
          <p:cNvSpPr txBox="1"/>
          <p:nvPr/>
        </p:nvSpPr>
        <p:spPr>
          <a:xfrm>
            <a:off x="5057718" y="4767607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保定供电公司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3AABC3D-3F42-4240-9A53-3A02DAE45C30}"/>
              </a:ext>
            </a:extLst>
          </p:cNvPr>
          <p:cNvSpPr txBox="1"/>
          <p:nvPr/>
        </p:nvSpPr>
        <p:spPr>
          <a:xfrm>
            <a:off x="5057717" y="6268765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邢台供电公司</a:t>
            </a:r>
          </a:p>
        </p:txBody>
      </p:sp>
      <p:pic>
        <p:nvPicPr>
          <p:cNvPr id="24" name="图片 23" descr="保定">
            <a:extLst>
              <a:ext uri="{FF2B5EF4-FFF2-40B4-BE49-F238E27FC236}">
                <a16:creationId xmlns:a16="http://schemas.microsoft.com/office/drawing/2014/main" id="{6E4C4152-BD10-4E17-AB4E-9C3FCCB05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2590" y="3690735"/>
            <a:ext cx="3452495" cy="1047750"/>
          </a:xfrm>
          <a:prstGeom prst="rect">
            <a:avLst/>
          </a:prstGeom>
        </p:spPr>
      </p:pic>
      <p:pic>
        <p:nvPicPr>
          <p:cNvPr id="25" name="图片 24" descr="邢台">
            <a:extLst>
              <a:ext uri="{FF2B5EF4-FFF2-40B4-BE49-F238E27FC236}">
                <a16:creationId xmlns:a16="http://schemas.microsoft.com/office/drawing/2014/main" id="{8E3272A9-F64B-402F-BC0F-649B0B520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2590" y="5137191"/>
            <a:ext cx="3452494" cy="106553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E4134CD-5D12-434D-A4BD-79A22AC9D408}"/>
              </a:ext>
            </a:extLst>
          </p:cNvPr>
          <p:cNvSpPr txBox="1"/>
          <p:nvPr/>
        </p:nvSpPr>
        <p:spPr>
          <a:xfrm>
            <a:off x="8298584" y="1029175"/>
            <a:ext cx="3876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第三阶段</a:t>
            </a:r>
            <a:r>
              <a:rPr lang="en-US" altLang="zh-CN" dirty="0">
                <a:solidFill>
                  <a:schemeClr val="bg2"/>
                </a:solidFill>
              </a:rPr>
              <a:t>——</a:t>
            </a:r>
            <a:r>
              <a:rPr lang="zh-CN" altLang="en-US" dirty="0">
                <a:solidFill>
                  <a:schemeClr val="bg2"/>
                </a:solidFill>
                <a:sym typeface="+mn-ea"/>
              </a:rPr>
              <a:t>深入省级电网公司，洽谈</a:t>
            </a:r>
            <a:r>
              <a:rPr lang="zh-CN" altLang="en-US" dirty="0">
                <a:solidFill>
                  <a:schemeClr val="accent4"/>
                </a:solidFill>
                <a:sym typeface="+mn-ea"/>
              </a:rPr>
              <a:t>落地整体的解决方案</a:t>
            </a:r>
            <a:endParaRPr lang="zh-CN" altLang="en-US" dirty="0">
              <a:solidFill>
                <a:schemeClr val="bg2"/>
              </a:solidFill>
              <a:sym typeface="+mn-ea"/>
            </a:endParaRPr>
          </a:p>
          <a:p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83F8BD8-B6BC-4251-855A-40505FE0ACB0}"/>
              </a:ext>
            </a:extLst>
          </p:cNvPr>
          <p:cNvSpPr txBox="1"/>
          <p:nvPr/>
        </p:nvSpPr>
        <p:spPr>
          <a:xfrm>
            <a:off x="9345536" y="3932973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河北省电力公司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BF75DB-064A-4026-9216-C5D8053FF7B9}"/>
              </a:ext>
            </a:extLst>
          </p:cNvPr>
          <p:cNvSpPr txBox="1"/>
          <p:nvPr/>
        </p:nvSpPr>
        <p:spPr>
          <a:xfrm>
            <a:off x="9403078" y="6168060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甘肃省电力公司</a:t>
            </a:r>
          </a:p>
        </p:txBody>
      </p:sp>
      <p:pic>
        <p:nvPicPr>
          <p:cNvPr id="30" name="图片 29" descr="河北电">
            <a:extLst>
              <a:ext uri="{FF2B5EF4-FFF2-40B4-BE49-F238E27FC236}">
                <a16:creationId xmlns:a16="http://schemas.microsoft.com/office/drawing/2014/main" id="{7369FCC5-C862-4128-A436-2091FF389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9063" y="2106957"/>
            <a:ext cx="3447415" cy="1772285"/>
          </a:xfrm>
          <a:prstGeom prst="roundRect">
            <a:avLst/>
          </a:prstGeom>
        </p:spPr>
      </p:pic>
      <p:pic>
        <p:nvPicPr>
          <p:cNvPr id="31" name="图片 30" descr="甘肃">
            <a:extLst>
              <a:ext uri="{FF2B5EF4-FFF2-40B4-BE49-F238E27FC236}">
                <a16:creationId xmlns:a16="http://schemas.microsoft.com/office/drawing/2014/main" id="{03D25269-08E9-498D-B0F2-AF872C609103}"/>
              </a:ext>
            </a:extLst>
          </p:cNvPr>
          <p:cNvPicPr>
            <a:picLocks noChangeAspect="1"/>
          </p:cNvPicPr>
          <p:nvPr/>
        </p:nvPicPr>
        <p:blipFill>
          <a:blip r:embed="rId10" cstate="screen"/>
          <a:srcRect r="-1080"/>
          <a:stretch>
            <a:fillRect/>
          </a:stretch>
        </p:blipFill>
        <p:spPr>
          <a:xfrm>
            <a:off x="8510212" y="4355004"/>
            <a:ext cx="3438525" cy="1767840"/>
          </a:xfrm>
          <a:prstGeom prst="round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8585200" y="1950720"/>
            <a:ext cx="2223770" cy="4730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20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全社会投资焦点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9860" y="144145"/>
            <a:ext cx="2967990" cy="628015"/>
          </a:xfrm>
        </p:spPr>
        <p:txBody>
          <a:bodyPr/>
          <a:lstStyle/>
          <a:p>
            <a:r>
              <a:rPr lang="zh-CN" altLang="en-US"/>
              <a:t>宏观趋势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6"/>
          </p:nvPr>
        </p:nvSpPr>
        <p:spPr>
          <a:xfrm>
            <a:off x="944880" y="4410710"/>
            <a:ext cx="3027045" cy="17691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自</a:t>
            </a:r>
            <a:r>
              <a:rPr lang="en-US" altLang="zh-CN" sz="18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2018</a:t>
            </a:r>
            <a:r>
              <a:rPr sz="18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年起国家多次强调加力新基建，特高压输电是</a:t>
            </a:r>
            <a:r>
              <a:rPr lang="zh-CN" altLang="en-US" sz="18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新基建七大项目之一</a:t>
            </a:r>
          </a:p>
          <a:p>
            <a:endParaRPr lang="zh-CN" altLang="en-US" sz="1800"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7"/>
          </p:nvPr>
        </p:nvSpPr>
        <p:spPr>
          <a:xfrm>
            <a:off x="1220470" y="1950720"/>
            <a:ext cx="2496185" cy="5632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新基建重点项目</a:t>
            </a:r>
          </a:p>
          <a:p>
            <a:pPr marL="0" indent="0" algn="ctr">
              <a:buNone/>
            </a:pPr>
            <a:endParaRPr lang="zh-CN" altLang="en-US" sz="2000" dirty="0">
              <a:solidFill>
                <a:schemeClr val="bg1"/>
              </a:solidFill>
              <a:effectLst/>
              <a:latin typeface="Adobe 黑体 Std R" panose="020B0400000000000000" charset="-122"/>
              <a:ea typeface="Adobe 黑体 Std R" panose="020B0400000000000000" charset="-122"/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half" idx="19"/>
          </p:nvPr>
        </p:nvSpPr>
        <p:spPr>
          <a:xfrm>
            <a:off x="4651792" y="4483418"/>
            <a:ext cx="3027045" cy="1769110"/>
          </a:xfrm>
        </p:spPr>
        <p:txBody>
          <a:bodyPr/>
          <a:lstStyle/>
          <a:p>
            <a:pPr marL="0" indent="0">
              <a:buNone/>
            </a:pPr>
            <a:r>
              <a:rPr sz="18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激发市场活力带动设备制造企业恢复生产、走出疫情影响</a:t>
            </a:r>
            <a:endParaRPr lang="zh-CN" altLang="en-US" sz="1800" dirty="0">
              <a:latin typeface="Adobe 黑体 Std R" panose="020B0400000000000000" charset="-122"/>
              <a:ea typeface="Adobe 黑体 Std R" panose="020B0400000000000000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half" idx="20"/>
          </p:nvPr>
        </p:nvSpPr>
        <p:spPr>
          <a:xfrm>
            <a:off x="5018405" y="1950720"/>
            <a:ext cx="2265045" cy="438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sz="2000">
                <a:solidFill>
                  <a:schemeClr val="bg1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抗疫情重要举措</a:t>
            </a:r>
            <a:endParaRPr lang="zh-CN" altLang="en-US" sz="2000" dirty="0">
              <a:solidFill>
                <a:schemeClr val="bg1"/>
              </a:solidFill>
              <a:effectLst/>
              <a:latin typeface="Adobe 黑体 Std R" panose="020B0400000000000000" charset="-122"/>
              <a:ea typeface="Adobe 黑体 Std R" panose="020B0400000000000000" charset="-122"/>
            </a:endParaRPr>
          </a:p>
          <a:p>
            <a:pPr marL="0" indent="0" algn="ctr">
              <a:buNone/>
            </a:pPr>
            <a:endParaRPr lang="zh-CN" altLang="en-US" sz="2000" dirty="0">
              <a:solidFill>
                <a:schemeClr val="bg1"/>
              </a:solidFill>
              <a:effectLst/>
              <a:latin typeface="Adobe 黑体 Std R" panose="020B0400000000000000" charset="-122"/>
              <a:ea typeface="Adobe 黑体 Std R" panose="020B0400000000000000" charset="-122"/>
            </a:endParaRPr>
          </a:p>
        </p:txBody>
      </p:sp>
      <p:pic>
        <p:nvPicPr>
          <p:cNvPr id="14" name="内容占位符 13" descr="E:\图片压缩\docsmall\docsmall\图片21.png图片21"/>
          <p:cNvPicPr>
            <a:picLocks noGrp="1" noChangeAspect="1"/>
          </p:cNvPicPr>
          <p:nvPr>
            <p:ph sz="half" idx="21"/>
          </p:nvPr>
        </p:nvPicPr>
        <p:blipFill>
          <a:blip r:embed="rId3"/>
          <a:srcRect/>
          <a:stretch>
            <a:fillRect/>
          </a:stretch>
        </p:blipFill>
        <p:spPr>
          <a:xfrm>
            <a:off x="8434387" y="2513330"/>
            <a:ext cx="2525395" cy="1580515"/>
          </a:xfrm>
          <a:prstGeom prst="rect">
            <a:avLst/>
          </a:prstGeom>
        </p:spPr>
      </p:pic>
      <p:sp>
        <p:nvSpPr>
          <p:cNvPr id="11" name="内容占位符 10"/>
          <p:cNvSpPr>
            <a:spLocks noGrp="1"/>
          </p:cNvSpPr>
          <p:nvPr>
            <p:ph sz="half" idx="22"/>
          </p:nvPr>
        </p:nvSpPr>
        <p:spPr>
          <a:xfrm>
            <a:off x="8218488" y="4254818"/>
            <a:ext cx="3251435" cy="1769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国网无人机十四五规划要求无人机巡检覆盖率为</a:t>
            </a:r>
            <a:r>
              <a:rPr lang="en-US" altLang="zh-CN" sz="18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0.5</a:t>
            </a:r>
            <a:r>
              <a:rPr lang="zh-CN" altLang="en-US" sz="18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架</a:t>
            </a:r>
            <a:r>
              <a:rPr lang="en-US" altLang="zh-CN" sz="18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百公里，中国线路长度超过千万公里。将是千亿级市场</a:t>
            </a:r>
            <a:endParaRPr lang="zh-CN" altLang="en-US" sz="1800" dirty="0"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73513" y="899160"/>
            <a:ext cx="4244975" cy="4914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600" b="1" dirty="0">
                <a:solidFill>
                  <a:schemeClr val="accent4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特高压建设进入上升期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345690" y="6180455"/>
            <a:ext cx="725551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400" b="1">
                <a:solidFill>
                  <a:schemeClr val="accent4"/>
                </a:solidFill>
                <a:effectLst/>
              </a:rPr>
              <a:t>随之而来特高压线路巡检工作需求大，一片蓝海市场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32130" y="1702435"/>
            <a:ext cx="11125200" cy="4165600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内容占位符 18" descr="E:\图片压缩\docsmall\docsmall\图片20.png图片20"/>
          <p:cNvPicPr>
            <a:picLocks noGrp="1" noChangeAspect="1"/>
          </p:cNvPicPr>
          <p:nvPr>
            <p:ph sz="half" idx="18"/>
          </p:nvPr>
        </p:nvPicPr>
        <p:blipFill>
          <a:blip r:embed="rId4"/>
          <a:srcRect/>
          <a:stretch>
            <a:fillRect/>
          </a:stretch>
        </p:blipFill>
        <p:spPr>
          <a:xfrm>
            <a:off x="4749581" y="2513330"/>
            <a:ext cx="2831465" cy="1656715"/>
          </a:xfrm>
          <a:prstGeom prst="rect">
            <a:avLst/>
          </a:prstGeom>
        </p:spPr>
      </p:pic>
      <p:pic>
        <p:nvPicPr>
          <p:cNvPr id="21" name="内容占位符 20" descr="E:\图片压缩\docsmall\docsmall\图片19.png图片19"/>
          <p:cNvPicPr>
            <a:picLocks noGrp="1" noChangeAspect="1"/>
          </p:cNvPicPr>
          <p:nvPr>
            <p:ph sz="half" idx="15"/>
          </p:nvPr>
        </p:nvPicPr>
        <p:blipFill>
          <a:blip r:embed="rId5"/>
          <a:srcRect/>
          <a:stretch>
            <a:fillRect/>
          </a:stretch>
        </p:blipFill>
        <p:spPr>
          <a:xfrm>
            <a:off x="1053465" y="2513330"/>
            <a:ext cx="2830830" cy="1656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144145"/>
            <a:ext cx="2967990" cy="628015"/>
          </a:xfrm>
        </p:spPr>
        <p:txBody>
          <a:bodyPr/>
          <a:lstStyle/>
          <a:p>
            <a:r>
              <a:rPr lang="zh-CN" altLang="en-US" dirty="0"/>
              <a:t>现场落地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92A302-78BA-48DC-8BA8-D7DDF3116F0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7" t="12284" r="15076" b="17359"/>
          <a:stretch/>
        </p:blipFill>
        <p:spPr bwMode="auto">
          <a:xfrm>
            <a:off x="905180" y="1305399"/>
            <a:ext cx="3605432" cy="18953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222AD1-6A96-4932-90B0-4189B40DE51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80" y="3558454"/>
            <a:ext cx="3605432" cy="18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C95AEB-5017-4BF2-B282-1E15805009C8}"/>
              </a:ext>
            </a:extLst>
          </p:cNvPr>
          <p:cNvSpPr/>
          <p:nvPr/>
        </p:nvSpPr>
        <p:spPr>
          <a:xfrm>
            <a:off x="1941539" y="588573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甘肃电科院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2EE3AB-2D66-477D-B3B9-64AD65F833E7}"/>
              </a:ext>
            </a:extLst>
          </p:cNvPr>
          <p:cNvSpPr/>
          <p:nvPr/>
        </p:nvSpPr>
        <p:spPr>
          <a:xfrm>
            <a:off x="1589641" y="5462628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塔本体防震锤生锈缺陷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1E443D-F3B7-48A7-A495-0AD879581F93}"/>
              </a:ext>
            </a:extLst>
          </p:cNvPr>
          <p:cNvSpPr/>
          <p:nvPr/>
        </p:nvSpPr>
        <p:spPr>
          <a:xfrm>
            <a:off x="1872457" y="3219900"/>
            <a:ext cx="26381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塔</a:t>
            </a:r>
            <a:r>
              <a:rPr lang="zh-CN" altLang="en-US" sz="16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销钉锈蚀</a:t>
            </a:r>
            <a:r>
              <a:rPr lang="zh-CN" altLang="zh-CN" sz="16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缺陷</a:t>
            </a:r>
            <a:endParaRPr lang="zh-CN" altLang="en-US" sz="1600" kern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FE0F54-A870-4C28-ADBF-BDA6385600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10" y="1320064"/>
            <a:ext cx="2534873" cy="189983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79F3789-E30C-4ACE-843B-5A438DE9F73C}"/>
              </a:ext>
            </a:extLst>
          </p:cNvPr>
          <p:cNvSpPr/>
          <p:nvPr/>
        </p:nvSpPr>
        <p:spPr>
          <a:xfrm>
            <a:off x="5300435" y="588836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福建检修公司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964ADD9-17A7-4343-83C4-465C1935C0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05" y="1320064"/>
            <a:ext cx="2534873" cy="189983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19AC8A5-DAFF-44EF-B9E2-6E539A231C38}"/>
              </a:ext>
            </a:extLst>
          </p:cNvPr>
          <p:cNvSpPr/>
          <p:nvPr/>
        </p:nvSpPr>
        <p:spPr>
          <a:xfrm>
            <a:off x="5598972" y="3275342"/>
            <a:ext cx="14250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鸟巢异物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D74EA44-9396-47EE-9F73-1A2F07D64F00}"/>
              </a:ext>
            </a:extLst>
          </p:cNvPr>
          <p:cNvSpPr/>
          <p:nvPr/>
        </p:nvSpPr>
        <p:spPr>
          <a:xfrm>
            <a:off x="8606847" y="323370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防震锤锈蚀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BE3853E-341E-44FC-BE26-37E53A3EAF5A}"/>
              </a:ext>
            </a:extLst>
          </p:cNvPr>
          <p:cNvSpPr/>
          <p:nvPr/>
        </p:nvSpPr>
        <p:spPr>
          <a:xfrm>
            <a:off x="8137792" y="588573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河北南网检修公司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09A7C388-5507-4BE6-9BC9-32733E8BD6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49" y="3514160"/>
            <a:ext cx="2488030" cy="1899835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D75DFD29-F91E-4374-BC4E-6B89C5A89391}"/>
              </a:ext>
            </a:extLst>
          </p:cNvPr>
          <p:cNvSpPr/>
          <p:nvPr/>
        </p:nvSpPr>
        <p:spPr>
          <a:xfrm>
            <a:off x="8543541" y="5404311"/>
            <a:ext cx="14250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连接金具锈蚀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91ACBB0-CB8A-496C-A645-A46341DB206F}"/>
              </a:ext>
            </a:extLst>
          </p:cNvPr>
          <p:cNvSpPr/>
          <p:nvPr/>
        </p:nvSpPr>
        <p:spPr>
          <a:xfrm>
            <a:off x="5453535" y="5453802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连接金具歪斜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BBF4D582-B6B9-409B-96C0-99D0FEC400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25" y="3558455"/>
            <a:ext cx="2571797" cy="18998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764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连接符: 肘形 12"/>
          <p:cNvCxnSpPr/>
          <p:nvPr/>
        </p:nvCxnSpPr>
        <p:spPr>
          <a:xfrm rot="16200000" flipH="1">
            <a:off x="7528052" y="2075477"/>
            <a:ext cx="2208034" cy="17982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366395" y="3595370"/>
          <a:ext cx="11723370" cy="307022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7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8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30">
                          <a:latin typeface="黑体" panose="02010609060101010101" charset="-122"/>
                          <a:ea typeface="黑体" panose="02010609060101010101" charset="-122"/>
                        </a:rPr>
                        <a:t>年度项目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30">
                          <a:latin typeface="黑体" panose="02010609060101010101" charset="-122"/>
                          <a:ea typeface="黑体" panose="02010609060101010101" charset="-122"/>
                        </a:rPr>
                        <a:t>第一年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30">
                          <a:latin typeface="黑体" panose="02010609060101010101" charset="-122"/>
                          <a:ea typeface="黑体" panose="02010609060101010101" charset="-122"/>
                        </a:rPr>
                        <a:t>第二年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30">
                          <a:latin typeface="黑体" panose="02010609060101010101" charset="-122"/>
                          <a:ea typeface="黑体" panose="02010609060101010101" charset="-122"/>
                        </a:rPr>
                        <a:t>第三年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30">
                          <a:latin typeface="黑体" panose="02010609060101010101" charset="-122"/>
                          <a:ea typeface="黑体" panose="02010609060101010101" charset="-122"/>
                        </a:rPr>
                        <a:t>第四年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30">
                          <a:latin typeface="黑体" panose="02010609060101010101" charset="-122"/>
                          <a:ea typeface="黑体" panose="02010609060101010101" charset="-122"/>
                        </a:rPr>
                        <a:t>第五年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年收入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 dirty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80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350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560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销售成本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40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60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66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67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24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运营成本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3.4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5.3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净收入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47.6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87.3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122.4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306.1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369.2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24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实际投资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60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70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130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资本支出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40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50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65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80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97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年终现金余额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50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70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90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93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折旧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spc="120" dirty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" name="图片 11" descr="传统面积"/>
          <p:cNvPicPr>
            <a:picLocks noChangeAspect="1"/>
          </p:cNvPicPr>
          <p:nvPr/>
        </p:nvPicPr>
        <p:blipFill>
          <a:blip r:embed="rId4">
            <a:clrChange>
              <a:clrFrom>
                <a:srgbClr val="555A5F">
                  <a:alpha val="100000"/>
                </a:srgbClr>
              </a:clrFrom>
              <a:clrTo>
                <a:srgbClr val="555A5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5375" y="638810"/>
            <a:ext cx="4831080" cy="2798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0460" y="638810"/>
            <a:ext cx="5971540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2"/>
                </a:solidFill>
              </a:rPr>
              <a:t>收入公式：</a:t>
            </a:r>
            <a:endParaRPr lang="zh-CN" altLang="en-US" sz="2000">
              <a:solidFill>
                <a:schemeClr val="accent2"/>
              </a:solidFill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>
                <a:solidFill>
                  <a:schemeClr val="accent2"/>
                </a:solidFill>
              </a:rPr>
              <a:t>               总收入</a:t>
            </a:r>
            <a:r>
              <a:rPr lang="en-US" altLang="zh-CN" sz="2000">
                <a:solidFill>
                  <a:schemeClr val="bg2"/>
                </a:solidFill>
              </a:rPr>
              <a:t>=</a:t>
            </a:r>
          </a:p>
          <a:p>
            <a:pPr fontAlgn="auto">
              <a:lnSpc>
                <a:spcPct val="110000"/>
              </a:lnSpc>
            </a:pPr>
            <a:r>
              <a:rPr lang="en-US" altLang="zh-CN" sz="2000">
                <a:solidFill>
                  <a:schemeClr val="accent4"/>
                </a:solidFill>
              </a:rPr>
              <a:t>	  	  </a:t>
            </a:r>
            <a:r>
              <a:rPr lang="zh-CN" altLang="en-US" sz="2000">
                <a:solidFill>
                  <a:schemeClr val="accent2"/>
                </a:solidFill>
              </a:rPr>
              <a:t>打包出售解决方案</a:t>
            </a:r>
            <a:r>
              <a:rPr lang="zh-CN" altLang="en-US" sz="2000">
                <a:solidFill>
                  <a:schemeClr val="bg2"/>
                </a:solidFill>
              </a:rPr>
              <a:t>收入</a:t>
            </a:r>
          </a:p>
          <a:p>
            <a:pPr fontAlgn="auto">
              <a:lnSpc>
                <a:spcPct val="110000"/>
              </a:lnSpc>
            </a:pPr>
            <a:r>
              <a:rPr lang="en-US" altLang="zh-CN" sz="2000">
                <a:solidFill>
                  <a:schemeClr val="bg2"/>
                </a:solidFill>
              </a:rPr>
              <a:t>           	           +  </a:t>
            </a:r>
            <a:r>
              <a:rPr lang="zh-CN" altLang="en-US" sz="2000">
                <a:solidFill>
                  <a:schemeClr val="accent2"/>
                </a:solidFill>
                <a:sym typeface="+mn-ea"/>
              </a:rPr>
              <a:t>提供包月</a:t>
            </a:r>
            <a:r>
              <a:rPr lang="zh-CN" altLang="en-US" sz="2000">
                <a:solidFill>
                  <a:schemeClr val="accent2"/>
                </a:solidFill>
              </a:rPr>
              <a:t>巡检服务</a:t>
            </a:r>
            <a:r>
              <a:rPr lang="zh-CN" altLang="en-US" sz="2000">
                <a:solidFill>
                  <a:schemeClr val="bg2"/>
                </a:solidFill>
              </a:rPr>
              <a:t>收入</a:t>
            </a:r>
          </a:p>
          <a:p>
            <a:pPr fontAlgn="auto">
              <a:lnSpc>
                <a:spcPct val="110000"/>
              </a:lnSpc>
            </a:pPr>
            <a:r>
              <a:rPr lang="en-US" altLang="zh-CN" sz="2000">
                <a:solidFill>
                  <a:schemeClr val="bg2"/>
                </a:solidFill>
              </a:rPr>
              <a:t>          	           +  </a:t>
            </a:r>
            <a:r>
              <a:rPr lang="zh-CN" altLang="en-US" sz="2000">
                <a:solidFill>
                  <a:schemeClr val="accent2"/>
                </a:solidFill>
              </a:rPr>
              <a:t>开放</a:t>
            </a:r>
            <a:r>
              <a:rPr lang="en-US" altLang="zh-CN" sz="2000">
                <a:solidFill>
                  <a:schemeClr val="accent2"/>
                </a:solidFill>
              </a:rPr>
              <a:t>API</a:t>
            </a:r>
            <a:r>
              <a:rPr lang="zh-CN" altLang="en-US" sz="2000">
                <a:solidFill>
                  <a:schemeClr val="accent2"/>
                </a:solidFill>
              </a:rPr>
              <a:t>接口收费</a:t>
            </a:r>
            <a:r>
              <a:rPr lang="zh-CN" altLang="en-US" sz="2000">
                <a:solidFill>
                  <a:schemeClr val="bg2"/>
                </a:solidFill>
              </a:rPr>
              <a:t>收入</a:t>
            </a:r>
          </a:p>
          <a:p>
            <a:endParaRPr lang="zh-CN" altLang="en-US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2"/>
                </a:solidFill>
              </a:rPr>
              <a:t>均按</a:t>
            </a:r>
            <a:r>
              <a:rPr lang="en-US" altLang="zh-CN">
                <a:solidFill>
                  <a:schemeClr val="bg2"/>
                </a:solidFill>
              </a:rPr>
              <a:t>80%</a:t>
            </a:r>
            <a:r>
              <a:rPr lang="zh-CN" altLang="en-US">
                <a:solidFill>
                  <a:schemeClr val="bg2"/>
                </a:solidFill>
              </a:rPr>
              <a:t>转化率计算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2"/>
                </a:solidFill>
              </a:rPr>
              <a:t>第五年年收入达到</a:t>
            </a:r>
            <a:r>
              <a:rPr lang="en-US" altLang="zh-CN">
                <a:solidFill>
                  <a:schemeClr val="bg2"/>
                </a:solidFill>
              </a:rPr>
              <a:t>	      </a:t>
            </a:r>
            <a:r>
              <a:rPr lang="zh-CN" altLang="en-US">
                <a:solidFill>
                  <a:schemeClr val="bg2"/>
                </a:solidFill>
              </a:rPr>
              <a:t>万元</a:t>
            </a:r>
          </a:p>
        </p:txBody>
      </p:sp>
      <p:sp>
        <p:nvSpPr>
          <p:cNvPr id="8" name="矩形 7"/>
          <p:cNvSpPr/>
          <p:nvPr/>
        </p:nvSpPr>
        <p:spPr>
          <a:xfrm>
            <a:off x="7877810" y="2733675"/>
            <a:ext cx="21901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560</a:t>
            </a:r>
          </a:p>
        </p:txBody>
      </p:sp>
      <p:sp>
        <p:nvSpPr>
          <p:cNvPr id="2" name="标题 6"/>
          <p:cNvSpPr/>
          <p:nvPr/>
        </p:nvSpPr>
        <p:spPr>
          <a:xfrm>
            <a:off x="229870" y="144145"/>
            <a:ext cx="296799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r>
              <a:rPr lang="zh-CN" altLang="en-US"/>
              <a:t>财务预测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33045" y="184150"/>
            <a:ext cx="0" cy="55880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连接符: 肘形 12"/>
          <p:cNvCxnSpPr/>
          <p:nvPr/>
        </p:nvCxnSpPr>
        <p:spPr>
          <a:xfrm rot="16200000" flipH="1">
            <a:off x="7528052" y="2075477"/>
            <a:ext cx="2208034" cy="17982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580380" y="466842"/>
            <a:ext cx="5205730" cy="280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融资</a:t>
            </a:r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公司出让           股权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融资金额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退出计划</a:t>
            </a:r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后期由管理层回购</a:t>
            </a:r>
            <a:r>
              <a:rPr lang="en-US" altLang="zh-CN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下一轮融资</a:t>
            </a:r>
            <a:r>
              <a:rPr lang="en-US" altLang="zh-CN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上市</a:t>
            </a:r>
            <a:endParaRPr lang="en-US" altLang="zh-CN" sz="2400"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56300" y="1094639"/>
            <a:ext cx="1013460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5% </a:t>
            </a:r>
          </a:p>
        </p:txBody>
      </p:sp>
      <p:sp>
        <p:nvSpPr>
          <p:cNvPr id="5" name="矩形 4"/>
          <p:cNvSpPr/>
          <p:nvPr/>
        </p:nvSpPr>
        <p:spPr>
          <a:xfrm>
            <a:off x="6876983" y="1631373"/>
            <a:ext cx="1200150" cy="5530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151</a:t>
            </a:r>
            <a:r>
              <a:rPr lang="zh-CN" altLang="en-US" sz="3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万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0415536"/>
              </p:ext>
            </p:extLst>
          </p:nvPr>
        </p:nvGraphicFramePr>
        <p:xfrm>
          <a:off x="281940" y="3472180"/>
          <a:ext cx="11336655" cy="31445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778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8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明细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金额（万元）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90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产品研发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设备购置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科研资金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人员劳务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差旅费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0" dirty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8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劳务费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0" dirty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流动资金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流动资金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0" dirty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市场拓展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经销渠道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0" dirty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8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客户服务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0" dirty="0">
                          <a:solidFill>
                            <a:schemeClr val="bg2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233045" y="184150"/>
            <a:ext cx="0" cy="55880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6"/>
          <p:cNvSpPr/>
          <p:nvPr/>
        </p:nvSpPr>
        <p:spPr>
          <a:xfrm>
            <a:off x="229870" y="144145"/>
            <a:ext cx="296799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r>
              <a:rPr lang="zh-CN" altLang="en-US"/>
              <a:t>融资计划</a:t>
            </a:r>
          </a:p>
        </p:txBody>
      </p:sp>
      <p:pic>
        <p:nvPicPr>
          <p:cNvPr id="2" name="图片 1" descr="151财务"/>
          <p:cNvPicPr>
            <a:picLocks noChangeAspect="1"/>
          </p:cNvPicPr>
          <p:nvPr/>
        </p:nvPicPr>
        <p:blipFill>
          <a:blip r:embed="rId4">
            <a:clrChange>
              <a:clrFrom>
                <a:srgbClr val="555A5F">
                  <a:alpha val="100000"/>
                </a:srgbClr>
              </a:clrFrom>
              <a:clrTo>
                <a:srgbClr val="555A5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5720" y="0"/>
            <a:ext cx="5495925" cy="392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84145" y="2080895"/>
            <a:ext cx="6704330" cy="3401060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63315" y="2588895"/>
            <a:ext cx="4537710" cy="1476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ctr"/>
            <a:r>
              <a:rPr lang="zh-CN" altLang="en-US" sz="4500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dist="38100" dir="12600000" algn="r" rotWithShape="0">
                    <a:prstClr val="black">
                      <a:alpha val="40000"/>
                    </a:prstClr>
                  </a:outerShdw>
                </a:effectLst>
                <a:latin typeface="汉仪张乃仁行书简" charset="0"/>
                <a:ea typeface="汉仪张乃仁行书简" charset="0"/>
              </a:rPr>
              <a:t>无人机智能巡视检测解决方案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-579120" y="4284980"/>
            <a:ext cx="127939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solidFill>
                  <a:schemeClr val="bg1"/>
                </a:solidFill>
                <a:effectLst/>
                <a:latin typeface="Adobe Myungjo Std M" panose="02020600000000000000" charset="-128"/>
                <a:ea typeface="Adobe Myungjo Std M" panose="02020600000000000000" charset="-128"/>
              </a:rPr>
              <a:t>打造最高效智能的输电线路巡检解决方案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98295" y="1813403"/>
            <a:ext cx="12388590" cy="271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902460" y="5840095"/>
            <a:ext cx="822261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实现</a:t>
            </a:r>
            <a:r>
              <a:rPr lang="zh-CN" altLang="en-US" sz="2800" b="1" spc="1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自主巡检</a:t>
            </a:r>
            <a:r>
              <a:rPr lang="zh-CN" altLang="en-US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、利用</a:t>
            </a:r>
            <a:r>
              <a:rPr lang="zh-CN" altLang="en-US" sz="2800" b="1" spc="1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人工智能诊断</a:t>
            </a:r>
            <a:r>
              <a:rPr lang="zh-CN" altLang="en-US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成为巡检行业重点发展方向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01770" y="1131775"/>
            <a:ext cx="1293995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4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任务重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003036" y="1131775"/>
            <a:ext cx="1173781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4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环境险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934499" y="1131777"/>
            <a:ext cx="1293995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4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</a:rPr>
              <a:t>效率低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843843" y="1131776"/>
            <a:ext cx="117378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4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</a:rPr>
              <a:t>操作难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457950" y="4465955"/>
            <a:ext cx="23602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单靠人力徒步巡线</a:t>
            </a:r>
            <a:r>
              <a:rPr lang="zh-CN" altLang="en-US" sz="2000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</a:rPr>
              <a:t>耗时久、难度大。</a:t>
            </a:r>
            <a:r>
              <a:rPr lang="zh-CN" altLang="en-US" sz="20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效率极低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505205" y="4435086"/>
            <a:ext cx="242681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部分线路跨越山区等</a:t>
            </a:r>
            <a:r>
              <a:rPr lang="zh-CN" altLang="en-US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</a:rPr>
              <a:t>险峻地带</a:t>
            </a:r>
            <a:r>
              <a:rPr lang="zh-CN" altLang="en-US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工作环境恶劣险峻，</a:t>
            </a:r>
            <a:r>
              <a:rPr lang="zh-CN" altLang="en-US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工人生命安全存在威胁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86456" y="4435086"/>
            <a:ext cx="251130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国内电网不断扩大，长距离输电线路如特（超）高压</a:t>
            </a:r>
            <a:r>
              <a:rPr lang="zh-CN" altLang="en-US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</a:rPr>
              <a:t>线路增长迅速</a:t>
            </a:r>
            <a:r>
              <a:rPr lang="zh-CN" altLang="en-US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sym typeface="+mn-ea"/>
              </a:rPr>
              <a:t>日常巡线工作量大</a:t>
            </a:r>
            <a:endParaRPr lang="zh-CN" altLang="en-US"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405620" y="4460875"/>
            <a:ext cx="23336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现有的无人机</a:t>
            </a:r>
            <a:r>
              <a:rPr lang="zh-CN" altLang="en-US" sz="2000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</a:rPr>
              <a:t>操作复杂</a:t>
            </a:r>
            <a:r>
              <a:rPr lang="zh-CN" altLang="en-US" sz="2000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，专业飞手少，缺乏技术指导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巡检行业痛点</a:t>
            </a:r>
          </a:p>
        </p:txBody>
      </p:sp>
      <p:pic>
        <p:nvPicPr>
          <p:cNvPr id="9" name="图片 8" descr="图片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" y="1891665"/>
            <a:ext cx="2512060" cy="1989455"/>
          </a:xfrm>
          <a:prstGeom prst="rect">
            <a:avLst/>
          </a:prstGeom>
        </p:spPr>
      </p:pic>
      <p:pic>
        <p:nvPicPr>
          <p:cNvPr id="10" name="图片 9" descr="图片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891665"/>
            <a:ext cx="2426970" cy="1989455"/>
          </a:xfrm>
          <a:prstGeom prst="rect">
            <a:avLst/>
          </a:prstGeom>
        </p:spPr>
      </p:pic>
      <p:pic>
        <p:nvPicPr>
          <p:cNvPr id="11" name="图片 10" descr="图片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1891665"/>
            <a:ext cx="2360295" cy="1990090"/>
          </a:xfrm>
          <a:prstGeom prst="rect">
            <a:avLst/>
          </a:prstGeom>
        </p:spPr>
      </p:pic>
      <p:pic>
        <p:nvPicPr>
          <p:cNvPr id="12" name="图片 11" descr="图片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7515" y="1891665"/>
            <a:ext cx="2412365" cy="19894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4641215" y="2183801"/>
            <a:ext cx="32466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数据诊断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智能化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424545" y="2183801"/>
            <a:ext cx="3044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信息管理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智能化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4685" y="2183802"/>
            <a:ext cx="35026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巡检流程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自动化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581785" y="1079500"/>
            <a:ext cx="723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654685" y="3440430"/>
            <a:ext cx="2929255" cy="110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900" dirty="0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要求</a:t>
            </a:r>
            <a:r>
              <a:rPr lang="en-US" altLang="zh-CN" sz="1900" dirty="0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采用</a:t>
            </a:r>
            <a:r>
              <a:rPr lang="en-US" altLang="zh-CN" sz="1900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航线飞行</a:t>
            </a:r>
            <a:r>
              <a:rPr lang="en-US" altLang="zh-CN" sz="1900" dirty="0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模式，辅助以过程闭环，</a:t>
            </a:r>
            <a:r>
              <a:rPr lang="zh-CN" altLang="en-US" sz="1900" dirty="0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实现自主自动飞行，增强人机交互性与易用性，</a:t>
            </a:r>
            <a:r>
              <a:rPr lang="en-US" altLang="zh-CN" sz="1900" dirty="0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保证巡检精度</a:t>
            </a:r>
            <a:r>
              <a:rPr lang="zh-CN" altLang="en-US" sz="1900" dirty="0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，减少人工操作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588510" y="3357245"/>
            <a:ext cx="3014568" cy="107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defRPr/>
            </a:pPr>
            <a:r>
              <a:rPr lang="zh-CN" altLang="en-US" sz="1900" dirty="0" err="1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要求</a:t>
            </a:r>
            <a:r>
              <a:rPr lang="en-US" altLang="zh-CN" sz="1900" dirty="0" err="1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无人机自主飞行实现前端精细化</a:t>
            </a:r>
            <a:r>
              <a:rPr lang="en-US" altLang="zh-CN" sz="1900" dirty="0" err="1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图像采集</a:t>
            </a:r>
            <a:r>
              <a:rPr lang="zh-CN" altLang="en-US" sz="1900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、图像</a:t>
            </a:r>
            <a:r>
              <a:rPr lang="en-US" altLang="zh-CN" sz="1900" dirty="0" err="1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处理</a:t>
            </a:r>
            <a:r>
              <a:rPr lang="zh-CN" altLang="en-US" sz="1900" dirty="0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，</a:t>
            </a:r>
            <a:r>
              <a:rPr lang="en-US" altLang="zh-CN" sz="1900" dirty="0" err="1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保证无人机图像采集数据的有效性和数据处理的效率</a:t>
            </a:r>
            <a:endParaRPr lang="en-US" altLang="zh-CN" sz="1900" dirty="0">
              <a:solidFill>
                <a:schemeClr val="bg1">
                  <a:lumMod val="95000"/>
                </a:schemeClr>
              </a:solidFill>
              <a:latin typeface="Adobe 黑体 Std R" panose="020B0400000000000000" charset="-122"/>
              <a:ea typeface="Adobe 黑体 Std R" panose="020B0400000000000000" charset="-122"/>
              <a:sym typeface="News Gothic MT" charset="0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8424545" y="3331932"/>
            <a:ext cx="2733621" cy="110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defRPr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要求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实现飞机与组织架构、人员之间的对应关系，</a:t>
            </a:r>
            <a:r>
              <a:rPr lang="en-US" altLang="zh-CN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与现有信息系统结合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dobe 黑体 Std R" panose="020B0400000000000000" charset="-122"/>
                <a:ea typeface="Adobe 黑体 Std R" panose="020B0400000000000000" charset="-122"/>
                <a:sym typeface="News Gothic MT" charset="0"/>
              </a:rPr>
              <a:t>，将系统数据上传到上一级平台，发挥网络协同效应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478145" y="1076960"/>
            <a:ext cx="109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56725" y="1078230"/>
            <a:ext cx="109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79120" y="3244215"/>
            <a:ext cx="2925445" cy="2319020"/>
          </a:xfrm>
          <a:prstGeom prst="round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563745" y="3244215"/>
            <a:ext cx="2925445" cy="2319020"/>
          </a:xfrm>
          <a:prstGeom prst="round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328660" y="3244215"/>
            <a:ext cx="2925445" cy="2319020"/>
          </a:xfrm>
          <a:prstGeom prst="round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用户需求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zh-CN"/>
              <a:t>空白演示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单击输入您的封面副标题</a:t>
            </a:r>
          </a:p>
        </p:txBody>
      </p:sp>
      <p:pic>
        <p:nvPicPr>
          <p:cNvPr id="4" name="图片 3" descr="icon"/>
          <p:cNvPicPr>
            <a:picLocks noChangeAspect="1"/>
          </p:cNvPicPr>
          <p:nvPr/>
        </p:nvPicPr>
        <p:blipFill>
          <a:blip r:embed="rId6">
            <a:lum bright="24000"/>
          </a:blip>
          <a:srcRect/>
          <a:stretch>
            <a:fillRect/>
          </a:stretch>
        </p:blipFill>
        <p:spPr>
          <a:xfrm>
            <a:off x="-7620" y="-5080"/>
            <a:ext cx="12214225" cy="686117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</p:pic>
      <p:sp>
        <p:nvSpPr>
          <p:cNvPr id="5" name="矩形 4"/>
          <p:cNvSpPr/>
          <p:nvPr/>
        </p:nvSpPr>
        <p:spPr>
          <a:xfrm>
            <a:off x="-6985" y="1003300"/>
            <a:ext cx="12198985" cy="5483225"/>
          </a:xfrm>
          <a:prstGeom prst="rect">
            <a:avLst/>
          </a:prstGeom>
          <a:solidFill>
            <a:schemeClr val="tx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62710" y="1838325"/>
            <a:ext cx="9458960" cy="3924935"/>
            <a:chOff x="1056" y="2238"/>
            <a:chExt cx="16863" cy="7813"/>
          </a:xfrm>
        </p:grpSpPr>
        <p:sp>
          <p:nvSpPr>
            <p:cNvPr id="6" name="文本框 5"/>
            <p:cNvSpPr txBox="1"/>
            <p:nvPr/>
          </p:nvSpPr>
          <p:spPr>
            <a:xfrm>
              <a:off x="1740" y="3746"/>
              <a:ext cx="3471" cy="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00">
                  <a:solidFill>
                    <a:schemeClr val="accent4"/>
                  </a:solidFill>
                  <a:latin typeface="Adobe 黑体 Std R" panose="020B0400000000000000" charset="-122"/>
                  <a:ea typeface="Adobe 黑体 Std R" panose="020B0400000000000000" charset="-122"/>
                  <a:sym typeface="+mn-ea"/>
                </a:rPr>
                <a:t>自主巡检解决方案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874" y="3469"/>
              <a:ext cx="3194" cy="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700">
                  <a:solidFill>
                    <a:schemeClr val="accent4"/>
                  </a:solidFill>
                  <a:latin typeface="Adobe 黑体 Std R" panose="020B0400000000000000" charset="-122"/>
                  <a:ea typeface="Adobe 黑体 Std R" panose="020B0400000000000000" charset="-122"/>
                  <a:sym typeface="+mn-ea"/>
                </a:rPr>
                <a:t>缺陷人工智能识别解决方案</a:t>
              </a:r>
              <a:endParaRPr lang="zh-CN" altLang="en-US" sz="17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056" y="2238"/>
              <a:ext cx="16863" cy="7813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5400000">
              <a:off x="234" y="4174"/>
              <a:ext cx="6704" cy="4573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16200000">
              <a:off x="2844" y="2382"/>
              <a:ext cx="1233" cy="3355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5400000">
              <a:off x="6237" y="4258"/>
              <a:ext cx="6702" cy="4405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5400000">
              <a:off x="12238" y="4349"/>
              <a:ext cx="6702" cy="4222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 rot="16200000">
              <a:off x="8923" y="2358"/>
              <a:ext cx="1212" cy="3355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 rot="16200000">
              <a:off x="14981" y="2358"/>
              <a:ext cx="1212" cy="3355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>
              <p:custDataLst>
                <p:tags r:id="rId4"/>
              </p:custDataLst>
            </p:nvPr>
          </p:nvSpPr>
          <p:spPr>
            <a:xfrm>
              <a:off x="13978" y="3341"/>
              <a:ext cx="3234" cy="12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700">
                  <a:solidFill>
                    <a:schemeClr val="accent4"/>
                  </a:solidFill>
                  <a:latin typeface="Adobe 黑体 Std R" panose="020B0400000000000000" charset="-122"/>
                  <a:ea typeface="Adobe 黑体 Std R" panose="020B0400000000000000" charset="-122"/>
                  <a:sym typeface="+mn-ea"/>
                </a:rPr>
                <a:t>缺陷数据管理报表解决方案</a:t>
              </a:r>
            </a:p>
          </p:txBody>
        </p:sp>
        <p:pic>
          <p:nvPicPr>
            <p:cNvPr id="61" name="image51.jpe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3716" y="5406"/>
              <a:ext cx="3670" cy="332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027" y="5095"/>
              <a:ext cx="893" cy="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979" y="5095"/>
              <a:ext cx="893" cy="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>
                  <a:solidFill>
                    <a:srgbClr val="FFFF00"/>
                  </a:solidFill>
                </a:rPr>
                <a:t>+</a:t>
              </a:r>
            </a:p>
          </p:txBody>
        </p:sp>
      </p:grpSp>
      <p:pic>
        <p:nvPicPr>
          <p:cNvPr id="12" name="图片 11" descr="4721400"/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265" y="3576320"/>
            <a:ext cx="615950" cy="615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57040" y="1184910"/>
            <a:ext cx="3467100" cy="53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900">
                <a:solidFill>
                  <a:schemeClr val="bg2"/>
                </a:solidFill>
                <a:effectLst/>
                <a:latin typeface="Adobe 黑体 Std R" panose="020B0400000000000000" charset="-122"/>
                <a:ea typeface="Adobe 黑体 Std R" panose="020B0400000000000000" charset="-122"/>
              </a:rPr>
              <a:t>人工智能巡检方案</a:t>
            </a:r>
          </a:p>
        </p:txBody>
      </p:sp>
      <p:sp>
        <p:nvSpPr>
          <p:cNvPr id="18" name="标题 3"/>
          <p:cNvSpPr/>
          <p:nvPr/>
        </p:nvSpPr>
        <p:spPr>
          <a:xfrm>
            <a:off x="229870" y="144145"/>
            <a:ext cx="296799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r>
              <a:rPr lang="zh-CN" altLang="en-US"/>
              <a:t>方案介绍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219710" y="162560"/>
            <a:ext cx="10160" cy="60960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D1F2AE77-63BA-46E4-83F8-1AC796EB80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60" y="3398841"/>
            <a:ext cx="2368106" cy="15762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A67EC2-6CE5-4913-B119-C833F5B8B0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97" y="3398841"/>
            <a:ext cx="2183271" cy="15762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7850" y="3092450"/>
            <a:ext cx="15855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</a:rPr>
              <a:t>方案技术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51760" y="1040130"/>
            <a:ext cx="1236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Arial" panose="020B0604020202020204" pitchFamily="34" charset="0"/>
              </a:rPr>
              <a:t>自主巡检</a:t>
            </a:r>
          </a:p>
          <a:p>
            <a:r>
              <a:rPr lang="zh-CN" altLang="en-US" b="1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Arial" panose="020B0604020202020204" pitchFamily="34" charset="0"/>
              </a:rPr>
              <a:t>解决方案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15895" y="4872990"/>
            <a:ext cx="113982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Arial" panose="020B0604020202020204" pitchFamily="34" charset="0"/>
              </a:rPr>
              <a:t>数据管理</a:t>
            </a: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Arial" panose="020B0604020202020204" pitchFamily="34" charset="0"/>
              </a:rPr>
              <a:t>解决方案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28595" y="2947670"/>
            <a:ext cx="1127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Arial" panose="020B0604020202020204" pitchFamily="34" charset="0"/>
              </a:rPr>
              <a:t>缺陷识别</a:t>
            </a:r>
          </a:p>
          <a:p>
            <a:r>
              <a:rPr lang="zh-CN" altLang="en-US" b="1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sym typeface="Arial" panose="020B0604020202020204" pitchFamily="34" charset="0"/>
              </a:rPr>
              <a:t>解决方案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500630" y="407035"/>
            <a:ext cx="8474710" cy="3898265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500630" y="2276475"/>
            <a:ext cx="8474075" cy="4031615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55720" y="579755"/>
            <a:ext cx="5046980" cy="1565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基于</a:t>
            </a:r>
            <a:r>
              <a:rPr lang="zh-CN" altLang="en-US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大疆</a:t>
            </a:r>
            <a:r>
              <a:rPr lang="en-US" altLang="zh-CN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SDK</a:t>
            </a: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开发，实现无人机的自主定点飞行</a:t>
            </a:r>
          </a:p>
          <a:p>
            <a:pPr indent="0" algn="l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160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应用</a:t>
            </a:r>
            <a:r>
              <a:rPr lang="zh-CN" altLang="en-US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GPS</a:t>
            </a:r>
            <a:r>
              <a:rPr lang="en-US" altLang="zh-CN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/</a:t>
            </a:r>
            <a:r>
              <a:rPr lang="zh-CN" altLang="en-US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RTK 模块差分定位</a:t>
            </a: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技术可以做到厘米级的误差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设计</a:t>
            </a:r>
            <a:r>
              <a:rPr lang="zh-CN" altLang="en-US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车载无人机机库</a:t>
            </a: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打造移动无人机机场</a:t>
            </a:r>
          </a:p>
        </p:txBody>
      </p:sp>
      <p:sp>
        <p:nvSpPr>
          <p:cNvPr id="54" name="文本框 53"/>
          <p:cNvSpPr txBox="1"/>
          <p:nvPr>
            <p:custDataLst>
              <p:tags r:id="rId2"/>
            </p:custDataLst>
          </p:nvPr>
        </p:nvSpPr>
        <p:spPr>
          <a:xfrm>
            <a:off x="3872230" y="2712085"/>
            <a:ext cx="5046980" cy="143827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适配</a:t>
            </a:r>
            <a:r>
              <a:rPr lang="zh-CN" altLang="en-US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妙算</a:t>
            </a:r>
            <a:r>
              <a:rPr lang="en-US" altLang="zh-CN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2</a:t>
            </a:r>
            <a:r>
              <a:rPr lang="zh-CN" altLang="en-US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平台搭载缺陷识别算法，</a:t>
            </a: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真正做到边缘计算，减少数据传输时间，提升效率保证数据安全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采用 </a:t>
            </a:r>
            <a:r>
              <a:rPr lang="zh-CN" altLang="en-US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YOLOv3-tiny</a:t>
            </a:r>
            <a:r>
              <a:rPr lang="zh-CN" altLang="en-US" sz="160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 </a:t>
            </a: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作为深度学习缺陷识别算法，识别精确度高、识别速度快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结合</a:t>
            </a:r>
            <a:r>
              <a:rPr lang="zh-CN" altLang="en-US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大量自有数据集</a:t>
            </a: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，算法模型对</a:t>
            </a:r>
            <a:r>
              <a:rPr lang="en-US" altLang="zh-CN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14</a:t>
            </a: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种线路缺陷精准识别</a:t>
            </a:r>
          </a:p>
          <a:p>
            <a:pPr algn="l">
              <a:lnSpc>
                <a:spcPct val="120000"/>
              </a:lnSpc>
            </a:pPr>
            <a:endParaRPr lang="zh-CN" altLang="en-US" sz="1600" spc="15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  <a:sym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>
            <p:custDataLst>
              <p:tags r:id="rId3"/>
            </p:custDataLst>
          </p:nvPr>
        </p:nvSpPr>
        <p:spPr>
          <a:xfrm>
            <a:off x="3888740" y="4581525"/>
            <a:ext cx="5046980" cy="162433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使用</a:t>
            </a:r>
            <a:r>
              <a:rPr lang="zh-CN" altLang="en-US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Caffe深度学习框架搭建卷积神经网络</a:t>
            </a: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，可以</a:t>
            </a:r>
            <a:r>
              <a:rPr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自动识别图片线路部位、归类命名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根据</a:t>
            </a:r>
            <a:r>
              <a:rPr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图片</a:t>
            </a:r>
            <a:r>
              <a:rPr lang="en-US" altLang="zh-CN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GPS</a:t>
            </a:r>
            <a:r>
              <a:rPr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信息，智能判断所在杆塔区间</a:t>
            </a:r>
            <a:r>
              <a:rPr lang="zh-CN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，对信息进二次处理，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自动</a:t>
            </a:r>
            <a:r>
              <a:rPr lang="zh-CN" sz="160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生成缺陷报告和巡检报告</a:t>
            </a:r>
            <a:r>
              <a:rPr lang="zh-CN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，以</a:t>
            </a:r>
            <a:r>
              <a:rPr lang="en-US" altLang="zh-CN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“</a:t>
            </a:r>
            <a:r>
              <a:rPr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拍摄位置</a:t>
            </a:r>
            <a:r>
              <a:rPr lang="en-US" altLang="zh-CN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-</a:t>
            </a:r>
            <a:r>
              <a:rPr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线路区间</a:t>
            </a:r>
            <a:r>
              <a:rPr lang="en-US" altLang="zh-CN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-</a:t>
            </a:r>
            <a:r>
              <a:rPr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缺陷名称</a:t>
            </a:r>
            <a:r>
              <a:rPr 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的形式展现给用户</a:t>
            </a:r>
          </a:p>
        </p:txBody>
      </p:sp>
      <p:sp>
        <p:nvSpPr>
          <p:cNvPr id="11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76385" y="1132840"/>
            <a:ext cx="160655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  <a:scene3d>
              <a:camera prst="orthographicFront"/>
              <a:lightRig rig="threePt" dir="t"/>
            </a:scene3d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硬件为主</a:t>
            </a:r>
          </a:p>
        </p:txBody>
      </p:sp>
      <p:sp>
        <p:nvSpPr>
          <p:cNvPr id="12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9176385" y="2947670"/>
            <a:ext cx="160655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  <a:scene3d>
              <a:camera prst="orthographicFront"/>
              <a:lightRig rig="threePt" dir="t"/>
            </a:scene3d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软硬结合</a:t>
            </a:r>
          </a:p>
        </p:txBody>
      </p:sp>
      <p:sp>
        <p:nvSpPr>
          <p:cNvPr id="13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9176385" y="4936490"/>
            <a:ext cx="160655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  <a:scene3d>
              <a:camera prst="orthographicFront"/>
              <a:lightRig rig="threePt" dir="t"/>
            </a:scene3d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软件为主</a:t>
            </a: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8935720" y="395605"/>
            <a:ext cx="8255" cy="5912485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方案技术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4745" y="3900805"/>
            <a:ext cx="5010150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RTK</a:t>
            </a:r>
            <a:r>
              <a:rPr lang="zh-CN" altLang="en-US" sz="2000" dirty="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高精度定位技术</a:t>
            </a:r>
            <a:endParaRPr lang="zh-CN" altLang="en-US" sz="2000" dirty="0">
              <a:solidFill>
                <a:schemeClr val="bg2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GPS接收机</a:t>
            </a:r>
            <a:r>
              <a:rPr lang="zh-CN" altLang="en-US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基准站</a:t>
            </a:r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向无人机发送观测量信息和基准站的位置信息。</a:t>
            </a:r>
          </a:p>
          <a:p>
            <a:endParaRPr lang="zh-CN" altLang="en-US" dirty="0">
              <a:solidFill>
                <a:schemeClr val="bg2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zh-CN" altLang="en-US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无人机</a:t>
            </a:r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在接收卫星信号的同时，接收基准站发送的数据，</a:t>
            </a:r>
            <a:r>
              <a:rPr lang="zh-CN" altLang="en-US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将无人机位置实时解算出来</a:t>
            </a:r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。</a:t>
            </a:r>
          </a:p>
          <a:p>
            <a:endParaRPr lang="zh-CN" altLang="en-US" dirty="0">
              <a:solidFill>
                <a:schemeClr val="bg2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RTK技术具有高的定位精度，可有效避免传统技术中存在的误差较大弊端，达到</a:t>
            </a:r>
            <a:r>
              <a:rPr lang="zh-CN" altLang="en-US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cm级别的精度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10350" y="3900805"/>
            <a:ext cx="50101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无人机全自动巡航控制专用</a:t>
            </a:r>
            <a:r>
              <a:rPr lang="en-US" altLang="zh-CN" sz="2000" dirty="0">
                <a:solidFill>
                  <a:schemeClr val="accent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app</a:t>
            </a:r>
            <a:endParaRPr lang="zh-CN" altLang="en-US" sz="2000" dirty="0">
              <a:solidFill>
                <a:schemeClr val="accent2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研发</a:t>
            </a:r>
            <a:r>
              <a:rPr lang="zh-CN" altLang="en-US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专用软件</a:t>
            </a:r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，嵌入定制输电线路地图，用户通过软件</a:t>
            </a:r>
            <a:r>
              <a:rPr lang="zh-CN" altLang="en-US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选择本次巡检路径</a:t>
            </a:r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。</a:t>
            </a:r>
          </a:p>
          <a:p>
            <a:endParaRPr lang="zh-CN" altLang="en-US" dirty="0">
              <a:solidFill>
                <a:schemeClr val="bg2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无人机收到指令后。基于</a:t>
            </a:r>
            <a:r>
              <a:rPr lang="en-US" altLang="zh-CN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DJI Mobile SDK</a:t>
            </a:r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和</a:t>
            </a:r>
            <a:r>
              <a:rPr lang="en-US" altLang="zh-CN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DJI Onboard SDK</a:t>
            </a:r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开发的无人机飞控，在</a:t>
            </a:r>
            <a:r>
              <a:rPr lang="en-US" altLang="zh-CN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RTK</a:t>
            </a:r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模块辅助下，</a:t>
            </a:r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指引下</a:t>
            </a:r>
            <a:r>
              <a:rPr lang="zh-CN" altLang="en-US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按照指定路径巡检线路</a:t>
            </a:r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，在</a:t>
            </a:r>
            <a:r>
              <a:rPr lang="zh-CN" altLang="en-US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指定位置拍照检测</a:t>
            </a:r>
            <a:r>
              <a:rPr lang="zh-CN" altLang="en-US" dirty="0">
                <a:solidFill>
                  <a:schemeClr val="bg2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。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229870" y="144145"/>
            <a:ext cx="3922395" cy="628015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RTK</a:t>
            </a:r>
            <a:r>
              <a:t>的定点自主巡航</a:t>
            </a:r>
          </a:p>
        </p:txBody>
      </p:sp>
      <p:pic>
        <p:nvPicPr>
          <p:cNvPr id="9" name="图片 8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38" y="802018"/>
            <a:ext cx="4311163" cy="26422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765A9A-2A7E-482F-B349-30227B3787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02241" y="376879"/>
            <a:ext cx="2626981" cy="3477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5"/>
          </p:nvPr>
        </p:nvSpPr>
        <p:spPr>
          <a:xfrm>
            <a:off x="743585" y="3060700"/>
            <a:ext cx="3027045" cy="110363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marL="0" indent="0" algn="ctr">
              <a:buNone/>
            </a:pPr>
            <a:r>
              <a:rPr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基于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yolov3-tiny</a:t>
            </a:r>
            <a:r>
              <a:rPr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深度学习算法框架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6"/>
          </p:nvPr>
        </p:nvSpPr>
        <p:spPr>
          <a:xfrm>
            <a:off x="743585" y="4186555"/>
            <a:ext cx="3027045" cy="1769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yolov3</a:t>
            </a:r>
            <a:r>
              <a:rPr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框架基于</a:t>
            </a:r>
            <a:r>
              <a:rPr lang="en-US" altLang="zh-CN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c</a:t>
            </a:r>
            <a:r>
              <a:rPr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语言编写，平均每张图片识别时间</a:t>
            </a:r>
            <a:r>
              <a:rPr lang="en-US" altLang="zh-CN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22ms</a:t>
            </a:r>
            <a:r>
              <a:rPr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。比</a:t>
            </a:r>
            <a:r>
              <a:rPr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一般</a:t>
            </a:r>
            <a:r>
              <a:rPr lang="en-US" altLang="zh-CN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python</a:t>
            </a:r>
            <a:r>
              <a:rPr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编写的框架快</a:t>
            </a:r>
            <a:r>
              <a:rPr lang="en-US" altLang="zh-CN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3.8</a:t>
            </a:r>
            <a:r>
              <a:rPr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倍</a:t>
            </a:r>
            <a:r>
              <a:rPr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以上。</a:t>
            </a:r>
          </a:p>
          <a:p>
            <a:pPr marL="0" indent="0">
              <a:buNone/>
            </a:pPr>
            <a:r>
              <a:rPr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适应嵌入到边缘计算设备完成实时检测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18"/>
          </p:nvPr>
        </p:nvSpPr>
        <p:spPr>
          <a:xfrm>
            <a:off x="4639946" y="3060700"/>
            <a:ext cx="3004820" cy="110363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卷积神经网络识别缺陷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19"/>
          </p:nvPr>
        </p:nvSpPr>
        <p:spPr>
          <a:xfrm>
            <a:off x="4639945" y="4186555"/>
            <a:ext cx="3027045" cy="1769110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以</a:t>
            </a:r>
            <a:r>
              <a:rPr lang="en-US" altLang="zh-CN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yolov3</a:t>
            </a:r>
            <a:r>
              <a:rPr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为框架搭建神经网络，用</a:t>
            </a:r>
            <a:r>
              <a:rPr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行业数据集</a:t>
            </a:r>
            <a:r>
              <a:rPr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训练</a:t>
            </a:r>
            <a:r>
              <a:rPr lang="en-US" altLang="zh-CN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7000</a:t>
            </a:r>
            <a:r>
              <a:rPr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</a:rPr>
              <a:t>轮次，得到线路缺陷识别模型。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可识别</a:t>
            </a:r>
            <a:r>
              <a:rPr lang="en-US" altLang="zh-CN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12</a:t>
            </a:r>
            <a:r>
              <a:rPr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种缺陷</a:t>
            </a:r>
            <a:endParaRPr lang="zh-CN" altLang="en-US" dirty="0">
              <a:solidFill>
                <a:schemeClr val="accent4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平均置信度</a:t>
            </a:r>
            <a:r>
              <a:rPr lang="en-US" altLang="zh-CN"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&gt;</a:t>
            </a:r>
            <a:r>
              <a:rPr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97%</a:t>
            </a:r>
            <a:endParaRPr lang="zh-CN" altLang="en-US"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损失率</a:t>
            </a:r>
            <a:r>
              <a:rPr lang="en-US" altLang="zh-CN" dirty="0"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Adobe 黑体 Std R" panose="020B0400000000000000" charset="-122"/>
                <a:sym typeface="+mn-ea"/>
              </a:rPr>
              <a:t>0.05</a:t>
            </a:r>
            <a:endParaRPr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  <a:p>
            <a:pPr marL="0" indent="0">
              <a:buNone/>
            </a:pPr>
            <a:endParaRPr dirty="0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  <a:cs typeface="Adobe 黑体 Std R" panose="020B0400000000000000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sz="half" idx="21"/>
          </p:nvPr>
        </p:nvSpPr>
        <p:spPr>
          <a:xfrm>
            <a:off x="8531225" y="3060065"/>
            <a:ext cx="3027045" cy="110363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marL="0" indent="0" algn="ctr">
              <a:buNone/>
            </a:pP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charset="-122"/>
                <a:ea typeface="Adobe 黑体 Std R" panose="020B0400000000000000" charset="-122"/>
              </a:rPr>
              <a:t>边缘计算设备嵌入式开发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half" idx="22"/>
          </p:nvPr>
        </p:nvSpPr>
        <p:spPr>
          <a:xfrm>
            <a:off x="8531225" y="4186555"/>
            <a:ext cx="3027045" cy="1769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+mn-ea"/>
                <a:sym typeface="+mn-ea"/>
              </a:rPr>
              <a:t>进行嵌入式开发，适配边缘计算设备，实现</a:t>
            </a:r>
            <a:r>
              <a:rPr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+mn-ea"/>
                <a:sym typeface="+mn-ea"/>
              </a:rPr>
              <a:t>视频流</a:t>
            </a:r>
            <a:r>
              <a:rPr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+mn-ea"/>
                <a:sym typeface="+mn-ea"/>
              </a:rPr>
              <a:t>缺陷识别</a:t>
            </a:r>
            <a:endParaRPr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  <a:cs typeface="+mn-ea"/>
            </a:endParaRPr>
          </a:p>
          <a:p>
            <a:pPr marL="0" indent="0">
              <a:buNone/>
            </a:pPr>
            <a:r>
              <a:rPr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+mn-ea"/>
                <a:sym typeface="+mn-ea"/>
              </a:rPr>
              <a:t>根据传入图片</a:t>
            </a:r>
            <a:r>
              <a:rPr>
                <a:solidFill>
                  <a:schemeClr val="accent4"/>
                </a:solidFill>
                <a:latin typeface="Adobe 黑体 Std R" panose="020B0400000000000000" charset="-122"/>
                <a:ea typeface="Adobe 黑体 Std R" panose="020B0400000000000000" charset="-122"/>
                <a:cs typeface="+mn-ea"/>
                <a:sym typeface="+mn-ea"/>
              </a:rPr>
              <a:t>自动框出</a:t>
            </a:r>
            <a:r>
              <a:rPr>
                <a:solidFill>
                  <a:schemeClr val="bg1"/>
                </a:solidFill>
                <a:latin typeface="Adobe 黑体 Std R" panose="020B0400000000000000" charset="-122"/>
                <a:ea typeface="Adobe 黑体 Std R" panose="020B0400000000000000" charset="-122"/>
                <a:cs typeface="+mn-ea"/>
                <a:sym typeface="+mn-ea"/>
              </a:rPr>
              <a:t>缺陷位置识别出缺陷种类</a:t>
            </a:r>
            <a:endParaRPr lang="zh-CN" altLang="en-US">
              <a:solidFill>
                <a:schemeClr val="bg1"/>
              </a:solidFill>
              <a:latin typeface="Adobe 黑体 Std R" panose="020B0400000000000000" charset="-122"/>
              <a:ea typeface="Adobe 黑体 Std R" panose="020B0400000000000000" charset="-122"/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accent4"/>
              </a:solidFill>
              <a:latin typeface="Adobe 黑体 Std R" panose="020B0400000000000000" charset="-122"/>
              <a:ea typeface="Adobe 黑体 Std R" panose="020B0400000000000000" charset="-122"/>
              <a:cs typeface="+mn-ea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58035" y="697230"/>
            <a:ext cx="7733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2"/>
                </a:solidFill>
              </a:rPr>
              <a:t>从无人机飞行过程拍摄的图片中</a:t>
            </a:r>
            <a:r>
              <a:rPr lang="zh-CN" altLang="en-US">
                <a:solidFill>
                  <a:schemeClr val="accent4"/>
                </a:solidFill>
              </a:rPr>
              <a:t>自动寻找线路缺陷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440" y="144145"/>
            <a:ext cx="4644390" cy="628015"/>
          </a:xfrm>
        </p:spPr>
        <p:txBody>
          <a:bodyPr/>
          <a:lstStyle/>
          <a:p>
            <a:r>
              <a:rPr lang="zh-CN" altLang="en-US"/>
              <a:t>人工智能缺陷识别算法</a:t>
            </a:r>
          </a:p>
        </p:txBody>
      </p:sp>
      <p:pic>
        <p:nvPicPr>
          <p:cNvPr id="22" name="内容占位符 21" descr="图片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76920" y="1246332"/>
            <a:ext cx="2812136" cy="1769110"/>
          </a:xfrm>
          <a:prstGeom prst="rect">
            <a:avLst/>
          </a:prstGeom>
        </p:spPr>
      </p:pic>
      <p:pic>
        <p:nvPicPr>
          <p:cNvPr id="23" name="图片 22" descr="图片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1" y="1246505"/>
            <a:ext cx="3026410" cy="17919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099918-BFAA-4BA3-A2CA-81333FDA78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79" y="1224570"/>
            <a:ext cx="2416846" cy="1812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440" y="144145"/>
            <a:ext cx="4644390" cy="628015"/>
          </a:xfrm>
        </p:spPr>
        <p:txBody>
          <a:bodyPr/>
          <a:lstStyle/>
          <a:p>
            <a:r>
              <a:rPr lang="zh-CN" altLang="en-US"/>
              <a:t>人工智能缺陷识别算法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4E06FA4-6E89-458C-AFC2-00EDAFDD1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4"/>
          <a:stretch/>
        </p:blipFill>
        <p:spPr>
          <a:xfrm>
            <a:off x="1507374" y="925994"/>
            <a:ext cx="2747998" cy="56650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7F1E19C-7358-42E9-96DA-68D26AE00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34"/>
          <a:stretch/>
        </p:blipFill>
        <p:spPr>
          <a:xfrm>
            <a:off x="4315686" y="925993"/>
            <a:ext cx="2747998" cy="566505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31E1682-F654-4B97-82E6-4DA0CE7FAE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64"/>
          <a:stretch/>
        </p:blipFill>
        <p:spPr>
          <a:xfrm>
            <a:off x="7025516" y="925992"/>
            <a:ext cx="3020184" cy="5665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57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4177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177"/>
  <p:tag name="KSO_WM_UNIT_ID" val="custom20204177_1*b*1"/>
  <p:tag name="KSO_WM_UNIT_PRESET_TEXT" val="单击此处添加副标题内容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1_1"/>
  <p:tag name="KSO_WM_UNIT_ID" val="diagram20176541_2*n_h_h_f*1_1_1_1"/>
  <p:tag name="KSO_WM_TEMPLATE_CATEGORY" val="diagram"/>
  <p:tag name="KSO_WM_TEMPLATE_INDEX" val="20176541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790_2*l_h_f*1_2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90_2*l_h_f*1_3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823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8234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8234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8234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8234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8234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67148852"/>
  <p:tag name="KSO_WM_UNIT_PLACING_PICTURE_USER_VIEWPORT" val="{&quot;height&quot;:8556,&quot;width&quot;:6058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00"/>
  <p:tag name="KSO_WM_TEMPLATE_SUBCATEGORY" val="19"/>
  <p:tag name="KSO_WM_TEMPLATE_MASTER_TYPE" val="0"/>
  <p:tag name="KSO_WM_TEMPLATE_COLOR_TYPE" val="1"/>
  <p:tag name="KSO_WM_SLIDE_TYPE" val="text"/>
  <p:tag name="KSO_WM_SLIDE_SUBTYPE" val="defaultBlank"/>
  <p:tag name="KSO_WM_SLIDE_ITEM_CNT" val="6"/>
  <p:tag name="KSO_WM_SLIDE_INDEX" val="1"/>
  <p:tag name="KSO_WM_TAG_VERSION" val="1.0"/>
  <p:tag name="KSO_WM_BEAUTIFY_FLAG" val="#wm#"/>
  <p:tag name="KSO_WM_TEMPLATE_CATEGORY" val="diagram"/>
  <p:tag name="KSO_WM_TEMPLATE_INDEX" val="169293"/>
  <p:tag name="KSO_WM_SLIDE_LAYOUT" val="a_f_d"/>
  <p:tag name="KSO_WM_SLIDE_LAYOUT_CNT" val="1_3_3"/>
  <p:tag name="KSO_WM_UNIT_SHOW_EDIT_AREA_INDICATION" val="1"/>
  <p:tag name="KSO_WM_TEMPLATE_THUMBS_INDEX" val="1、4、7、12、13、14、15、16、17、18、20、24、25、28、33、36、40、43、44"/>
  <p:tag name="KSO_WM_SLIDE_POSITION" val="99*92"/>
  <p:tag name="KSO_WM_SLIDE_SIZE" val="820*44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293"/>
  <p:tag name="KSO_WM_UNIT_TYPE" val="f"/>
  <p:tag name="KSO_WM_UNIT_INDEX" val="2"/>
  <p:tag name="KSO_WM_UNIT_ID" val="256*f*2"/>
  <p:tag name="KSO_WM_UNIT_CLEAR" val="1"/>
  <p:tag name="KSO_WM_UNIT_LAYERLEVEL" val="1"/>
  <p:tag name="KSO_WM_UNIT_VALUE" val="48"/>
  <p:tag name="KSO_WM_UNIT_HIGHLIGHT" val="0"/>
  <p:tag name="KSO_WM_UNIT_COMPATIBLE" val="0"/>
  <p:tag name="KSO_WM_UNIT_PRESET_TEXT_INDEX" val="3"/>
  <p:tag name="KSO_WM_UNIT_PRESET_TEXT_LEN" val="30"/>
  <p:tag name="KSO_WM_BEAUTIFY_FLAG" val="#wm#"/>
  <p:tag name="KSO_WM_TAG_VERSION" val="1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293"/>
  <p:tag name="KSO_WM_UNIT_TYPE" val="f"/>
  <p:tag name="KSO_WM_UNIT_INDEX" val="1"/>
  <p:tag name="KSO_WM_UNIT_ID" val="256*f*1"/>
  <p:tag name="KSO_WM_UNIT_CLEAR" val="1"/>
  <p:tag name="KSO_WM_UNIT_LAYERLEVEL" val="1"/>
  <p:tag name="KSO_WM_UNIT_VALUE" val="60"/>
  <p:tag name="KSO_WM_UNIT_HIGHLIGHT" val="0"/>
  <p:tag name="KSO_WM_UNIT_COMPATIBLE" val="0"/>
  <p:tag name="KSO_WM_UNIT_PRESET_TEXT_INDEX" val="3"/>
  <p:tag name="KSO_WM_UNIT_PRESET_TEXT_LEN" val="30"/>
  <p:tag name="KSO_WM_BEAUTIFY_FLAG" val="#wm#"/>
  <p:tag name="KSO_WM_TAG_VERSION" val="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293"/>
  <p:tag name="KSO_WM_UNIT_TYPE" val="f"/>
  <p:tag name="KSO_WM_UNIT_INDEX" val="1"/>
  <p:tag name="KSO_WM_UNIT_ID" val="256*f*1"/>
  <p:tag name="KSO_WM_UNIT_CLEAR" val="1"/>
  <p:tag name="KSO_WM_UNIT_LAYERLEVEL" val="1"/>
  <p:tag name="KSO_WM_UNIT_VALUE" val="60"/>
  <p:tag name="KSO_WM_UNIT_HIGHLIGHT" val="0"/>
  <p:tag name="KSO_WM_UNIT_COMPATIBLE" val="0"/>
  <p:tag name="KSO_WM_UNIT_PRESET_TEXT_INDEX" val="3"/>
  <p:tag name="KSO_WM_UNIT_PRESET_TEXT_LEN" val="30"/>
  <p:tag name="KSO_WM_BEAUTIFY_FLAG" val="#wm#"/>
  <p:tag name="KSO_WM_TAG_VERSION" val="1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d5ba08b-571f-41b0-90a2-41c3e58e61c2}"/>
  <p:tag name="TABLE_RECT" val="36.0077*81.3351*538.85*410.4"/>
  <p:tag name="TABLE_EMPHASIZE_COLOR" val="5556360"/>
  <p:tag name="TABLE_ONEKEY_SKIN_IDX" val="0"/>
  <p:tag name="TABLE_SKINIDX" val="1"/>
  <p:tag name="TABLE_COLORIDX" val="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3740b18-61be-4959-a804-09c22820b97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空白设计模板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空白设计模板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0F1423"/>
    </a:dk2>
    <a:lt2>
      <a:srgbClr val="FFFFFF"/>
    </a:lt2>
    <a:accent1>
      <a:srgbClr val="6096E6"/>
    </a:accent1>
    <a:accent2>
      <a:srgbClr val="58B6E5"/>
    </a:accent2>
    <a:accent3>
      <a:srgbClr val="56CA95"/>
    </a:accent3>
    <a:accent4>
      <a:srgbClr val="FFBA55"/>
    </a:accent4>
    <a:accent5>
      <a:srgbClr val="F18870"/>
    </a:accent5>
    <a:accent6>
      <a:srgbClr val="EC5F74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0F1423"/>
    </a:dk2>
    <a:lt2>
      <a:srgbClr val="FFFFFF"/>
    </a:lt2>
    <a:accent1>
      <a:srgbClr val="6096E6"/>
    </a:accent1>
    <a:accent2>
      <a:srgbClr val="58B6E5"/>
    </a:accent2>
    <a:accent3>
      <a:srgbClr val="56CA95"/>
    </a:accent3>
    <a:accent4>
      <a:srgbClr val="FFBA55"/>
    </a:accent4>
    <a:accent5>
      <a:srgbClr val="F18870"/>
    </a:accent5>
    <a:accent6>
      <a:srgbClr val="EC5F74"/>
    </a:accent6>
    <a:hlink>
      <a:srgbClr val="0563C1"/>
    </a:hlink>
    <a:folHlink>
      <a:srgbClr val="954D72"/>
    </a:folHlink>
  </a:clrScheme>
</a:themeOverride>
</file>

<file path=ppt/theme/themeOverride3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0F1423"/>
    </a:dk2>
    <a:lt2>
      <a:srgbClr val="FFFFFF"/>
    </a:lt2>
    <a:accent1>
      <a:srgbClr val="6096E6"/>
    </a:accent1>
    <a:accent2>
      <a:srgbClr val="58B6E5"/>
    </a:accent2>
    <a:accent3>
      <a:srgbClr val="56CA95"/>
    </a:accent3>
    <a:accent4>
      <a:srgbClr val="FFBA55"/>
    </a:accent4>
    <a:accent5>
      <a:srgbClr val="F18870"/>
    </a:accent5>
    <a:accent6>
      <a:srgbClr val="EC5F74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1704</Words>
  <Application>Microsoft Office PowerPoint</Application>
  <PresentationFormat>宽屏</PresentationFormat>
  <Paragraphs>320</Paragraphs>
  <Slides>23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黑体</vt:lpstr>
      <vt:lpstr>Adobe Myungjo Std M</vt:lpstr>
      <vt:lpstr>Times New Roman</vt:lpstr>
      <vt:lpstr>Arial</vt:lpstr>
      <vt:lpstr>Adobe 黑体 Std R</vt:lpstr>
      <vt:lpstr>方正仿宋_GB2312</vt:lpstr>
      <vt:lpstr>Wingdings</vt:lpstr>
      <vt:lpstr>华文中宋</vt:lpstr>
      <vt:lpstr>Calibri</vt:lpstr>
      <vt:lpstr>汉仪张乃仁行书简</vt:lpstr>
      <vt:lpstr>Office 主题​​</vt:lpstr>
      <vt:lpstr>1_空白设计模板</vt:lpstr>
      <vt:lpstr>2_空白设计模板</vt:lpstr>
      <vt:lpstr>PowerPoint 演示文稿</vt:lpstr>
      <vt:lpstr>宏观趋势</vt:lpstr>
      <vt:lpstr>巡检行业痛点</vt:lpstr>
      <vt:lpstr>用户需求</vt:lpstr>
      <vt:lpstr>空白演示</vt:lpstr>
      <vt:lpstr>方案技术</vt:lpstr>
      <vt:lpstr>基于RTK的定点自主巡航</vt:lpstr>
      <vt:lpstr>人工智能缺陷识别算法</vt:lpstr>
      <vt:lpstr>人工智能缺陷识别算法</vt:lpstr>
      <vt:lpstr>数据管理软件</vt:lpstr>
      <vt:lpstr> </vt:lpstr>
      <vt:lpstr>核心成员</vt:lpstr>
      <vt:lpstr>成果鉴定</vt:lpstr>
      <vt:lpstr>技术成果</vt:lpstr>
      <vt:lpstr>合同业绩</vt:lpstr>
      <vt:lpstr>商业模式</vt:lpstr>
      <vt:lpstr>PowerPoint 演示文稿</vt:lpstr>
      <vt:lpstr>市场分析</vt:lpstr>
      <vt:lpstr>分段市场渗透</vt:lpstr>
      <vt:lpstr>现场落地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少通 裴</cp:lastModifiedBy>
  <cp:revision>1042</cp:revision>
  <dcterms:created xsi:type="dcterms:W3CDTF">2019-06-19T02:08:00Z</dcterms:created>
  <dcterms:modified xsi:type="dcterms:W3CDTF">2020-08-10T03:58:11Z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